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5"/>
  </p:notesMasterIdLst>
  <p:sldIdLst>
    <p:sldId id="256" r:id="rId2"/>
    <p:sldId id="315" r:id="rId3"/>
    <p:sldId id="326" r:id="rId4"/>
    <p:sldId id="338" r:id="rId5"/>
    <p:sldId id="358" r:id="rId6"/>
    <p:sldId id="339" r:id="rId7"/>
    <p:sldId id="257" r:id="rId8"/>
    <p:sldId id="258" r:id="rId9"/>
    <p:sldId id="259" r:id="rId10"/>
    <p:sldId id="351" r:id="rId11"/>
    <p:sldId id="352" r:id="rId12"/>
    <p:sldId id="353" r:id="rId13"/>
    <p:sldId id="354" r:id="rId14"/>
    <p:sldId id="355" r:id="rId15"/>
    <p:sldId id="356" r:id="rId16"/>
    <p:sldId id="373" r:id="rId17"/>
    <p:sldId id="374" r:id="rId18"/>
    <p:sldId id="260" r:id="rId19"/>
    <p:sldId id="359" r:id="rId20"/>
    <p:sldId id="261" r:id="rId21"/>
    <p:sldId id="335" r:id="rId22"/>
    <p:sldId id="327" r:id="rId23"/>
    <p:sldId id="262" r:id="rId24"/>
    <p:sldId id="263" r:id="rId25"/>
    <p:sldId id="264" r:id="rId26"/>
    <p:sldId id="265" r:id="rId27"/>
    <p:sldId id="266" r:id="rId28"/>
    <p:sldId id="324" r:id="rId29"/>
    <p:sldId id="268" r:id="rId30"/>
    <p:sldId id="267" r:id="rId31"/>
    <p:sldId id="269" r:id="rId32"/>
    <p:sldId id="360" r:id="rId33"/>
    <p:sldId id="270" r:id="rId34"/>
    <p:sldId id="271" r:id="rId35"/>
    <p:sldId id="272" r:id="rId36"/>
    <p:sldId id="273" r:id="rId37"/>
    <p:sldId id="274" r:id="rId38"/>
    <p:sldId id="275" r:id="rId39"/>
    <p:sldId id="276" r:id="rId40"/>
    <p:sldId id="329" r:id="rId41"/>
    <p:sldId id="334" r:id="rId42"/>
    <p:sldId id="336" r:id="rId43"/>
    <p:sldId id="337" r:id="rId44"/>
    <p:sldId id="277" r:id="rId45"/>
    <p:sldId id="278" r:id="rId46"/>
    <p:sldId id="279" r:id="rId47"/>
    <p:sldId id="375" r:id="rId48"/>
    <p:sldId id="330" r:id="rId49"/>
    <p:sldId id="323" r:id="rId50"/>
    <p:sldId id="287" r:id="rId51"/>
    <p:sldId id="305" r:id="rId52"/>
    <p:sldId id="280" r:id="rId53"/>
    <p:sldId id="343" r:id="rId54"/>
    <p:sldId id="364" r:id="rId55"/>
    <p:sldId id="281" r:id="rId56"/>
    <p:sldId id="363" r:id="rId57"/>
    <p:sldId id="365" r:id="rId58"/>
    <p:sldId id="340" r:id="rId59"/>
    <p:sldId id="344" r:id="rId60"/>
    <p:sldId id="341" r:id="rId61"/>
    <p:sldId id="342" r:id="rId62"/>
    <p:sldId id="366" r:id="rId63"/>
    <p:sldId id="367" r:id="rId64"/>
    <p:sldId id="345" r:id="rId65"/>
    <p:sldId id="283" r:id="rId66"/>
    <p:sldId id="284" r:id="rId67"/>
    <p:sldId id="285" r:id="rId68"/>
    <p:sldId id="286" r:id="rId69"/>
    <p:sldId id="368" r:id="rId70"/>
    <p:sldId id="369" r:id="rId71"/>
    <p:sldId id="347" r:id="rId72"/>
    <p:sldId id="294" r:id="rId73"/>
    <p:sldId id="295" r:id="rId74"/>
    <p:sldId id="296" r:id="rId75"/>
    <p:sldId id="297" r:id="rId76"/>
    <p:sldId id="298" r:id="rId77"/>
    <p:sldId id="299" r:id="rId78"/>
    <p:sldId id="300" r:id="rId79"/>
    <p:sldId id="301" r:id="rId80"/>
    <p:sldId id="302" r:id="rId81"/>
    <p:sldId id="372" r:id="rId82"/>
    <p:sldId id="349" r:id="rId83"/>
    <p:sldId id="303" r:id="rId84"/>
    <p:sldId id="325" r:id="rId85"/>
    <p:sldId id="357" r:id="rId86"/>
    <p:sldId id="350" r:id="rId87"/>
    <p:sldId id="304" r:id="rId88"/>
    <p:sldId id="306" r:id="rId89"/>
    <p:sldId id="307" r:id="rId90"/>
    <p:sldId id="308" r:id="rId91"/>
    <p:sldId id="370" r:id="rId92"/>
    <p:sldId id="371" r:id="rId93"/>
    <p:sldId id="331" r:id="rId94"/>
    <p:sldId id="309" r:id="rId95"/>
    <p:sldId id="333" r:id="rId96"/>
    <p:sldId id="310" r:id="rId97"/>
    <p:sldId id="311" r:id="rId98"/>
    <p:sldId id="312" r:id="rId99"/>
    <p:sldId id="313" r:id="rId100"/>
    <p:sldId id="314" r:id="rId101"/>
    <p:sldId id="377" r:id="rId102"/>
    <p:sldId id="376" r:id="rId103"/>
    <p:sldId id="361" r:id="rId10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00"/>
    <p:restoredTop sz="78539" autoAdjust="0"/>
  </p:normalViewPr>
  <p:slideViewPr>
    <p:cSldViewPr snapToGrid="0" snapToObjects="1">
      <p:cViewPr varScale="1">
        <p:scale>
          <a:sx n="122" d="100"/>
          <a:sy n="122" d="100"/>
        </p:scale>
        <p:origin x="213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r>
              <a:rPr lang="en-US" dirty="0" err="1"/>
              <a:t>abc</a:t>
            </a:r>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mn-lt"/>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b="0" i="0" u="none" strike="noStrike" cap="none" dirty="0">
                <a:solidFill>
                  <a:schemeClr val="dk1"/>
                </a:solidFill>
                <a:effectLst/>
                <a:latin typeface="Calibri"/>
                <a:ea typeface="Calibri"/>
                <a:cs typeface="Calibri"/>
                <a:sym typeface="Calibri"/>
              </a:rPr>
              <a:t>Good afternoon, welcome the the big data analytics course, I am the TA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b="0" i="0" u="none" strike="noStrike" cap="none" dirty="0">
                <a:solidFill>
                  <a:schemeClr val="dk1"/>
                </a:solidFill>
                <a:effectLst/>
                <a:latin typeface="Calibri"/>
                <a:ea typeface="Calibri"/>
                <a:cs typeface="Calibri"/>
                <a:sym typeface="Calibri"/>
              </a:rPr>
              <a:t>In these three hours, we are going to guide you through the NLP model building.</a:t>
            </a: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 has a high hardware requirement for training a DL model, luckily, Google colab provides free online GPU &amp; RAM resources for model training.</a:t>
            </a:r>
          </a:p>
          <a:p>
            <a:r>
              <a:rPr lang="en-US" altLang="zh-TW" dirty="0"/>
              <a:t>Despite you don’t have a model training requirement, Google colab can also be used for python project building as well.</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34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right-click in any blank space on google drive, then press ”connect more applications.”</a:t>
            </a:r>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385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Then search Collaboratory on the marketplace.</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207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Once connected, you can add a new colab notebook on google drive. </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58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211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Please note that we should change the hardware accelerator to GPU for training efficiency.</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740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Open it!!!!!!</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0366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Cute!!!!!</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3088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TW" sz="1800" dirty="0">
                <a:effectLst/>
                <a:latin typeface="Times New Roman" panose="02020603050405020304" pitchFamily="18" charset="0"/>
                <a:ea typeface="Times New Roman" panose="02020603050405020304" pitchFamily="18" charset="0"/>
              </a:rPr>
              <a:t>We know we should have a bunch of data to train if we want our model better, but how, do you think you will collect all the data for training every time?  Of course not, there’re lots of dataset providers on the internet, TensorFlow is one of them, TFDS can help us to get these data set.</a:t>
            </a:r>
            <a:endParaRPr lang="zh-TW" altLang="zh-TW" sz="1800" dirty="0">
              <a:effectLst/>
              <a:latin typeface="Calibri" panose="020F0502020204030204" pitchFamily="34" charset="0"/>
              <a:ea typeface="新細明體" panose="02020500000000000000" pitchFamily="18" charset="-120"/>
            </a:endParaRPr>
          </a:p>
          <a:p>
            <a:r>
              <a:rPr lang="en-US" altLang="zh-TW" sz="1800" dirty="0">
                <a:effectLst/>
                <a:latin typeface="Times New Roman" panose="02020603050405020304" pitchFamily="18" charset="0"/>
                <a:ea typeface="Times New Roman" panose="02020603050405020304" pitchFamily="18" charset="0"/>
              </a:rPr>
              <a:t> TFDS is one of the python packages, it stands for TensorFlow Data Set, you can use the pip command to download this package in the terminal, now please download it, I will give you three minutes to do that.</a:t>
            </a:r>
            <a:endParaRPr lang="en-US" altLang="zh-TW" sz="1800" dirty="0">
              <a:effectLst/>
              <a:latin typeface="Calibri" panose="020F0502020204030204" pitchFamily="34" charset="0"/>
              <a:ea typeface="新細明體" panose="02020500000000000000" pitchFamily="18" charset="-120"/>
            </a:endParaRPr>
          </a:p>
          <a:p>
            <a:r>
              <a:rPr lang="en-US" altLang="zh-TW" sz="1800" dirty="0">
                <a:effectLst/>
                <a:latin typeface="Times New Roman" panose="02020603050405020304" pitchFamily="18" charset="0"/>
                <a:ea typeface="Times New Roman" panose="02020603050405020304" pitchFamily="18" charset="0"/>
              </a:rPr>
              <a:t>After installation, please open Colab and type this python code “</a:t>
            </a:r>
            <a:r>
              <a:rPr lang="en-US" altLang="zh-TW" sz="1800" dirty="0" err="1">
                <a:effectLst/>
                <a:latin typeface="Times New Roman" panose="02020603050405020304" pitchFamily="18" charset="0"/>
                <a:ea typeface="Times New Roman" panose="02020603050405020304" pitchFamily="18" charset="0"/>
              </a:rPr>
              <a:t>tfds.load</a:t>
            </a:r>
            <a:r>
              <a:rPr lang="en-US" altLang="zh-TW" sz="1800" dirty="0">
                <a:effectLst/>
                <a:latin typeface="Times New Roman" panose="02020603050405020304" pitchFamily="18" charset="0"/>
                <a:ea typeface="Times New Roman" panose="02020603050405020304" pitchFamily="18" charset="0"/>
              </a:rPr>
              <a:t>(‘</a:t>
            </a:r>
            <a:r>
              <a:rPr lang="en-US" altLang="zh-TW" sz="1800" dirty="0" err="1">
                <a:effectLst/>
                <a:latin typeface="Times New Roman" panose="02020603050405020304" pitchFamily="18" charset="0"/>
                <a:ea typeface="Times New Roman" panose="02020603050405020304" pitchFamily="18" charset="0"/>
              </a:rPr>
              <a:t>fashion_mnist</a:t>
            </a:r>
            <a:r>
              <a:rPr lang="en-US" altLang="zh-TW" sz="1800" dirty="0">
                <a:effectLst/>
                <a:latin typeface="Times New Roman" panose="02020603050405020304" pitchFamily="18" charset="0"/>
                <a:ea typeface="Times New Roman" panose="02020603050405020304" pitchFamily="18" charset="0"/>
              </a:rPr>
              <a:t>’)”, it will load this dataset from the TF server.</a:t>
            </a:r>
            <a:endParaRPr lang="zh-TW" altLang="zh-TW" sz="1800" dirty="0">
              <a:effectLst/>
              <a:latin typeface="Calibri" panose="020F0502020204030204" pitchFamily="34" charset="0"/>
              <a:ea typeface="新細明體" panose="02020500000000000000" pitchFamily="18" charset="-120"/>
            </a:endParaRPr>
          </a:p>
          <a:p>
            <a:pPr marL="0" lvl="0" indent="0" algn="l" rtl="0">
              <a:lnSpc>
                <a:spcPct val="100000"/>
              </a:lnSpc>
              <a:spcBef>
                <a:spcPts val="0"/>
              </a:spcBef>
              <a:spcAft>
                <a:spcPts val="0"/>
              </a:spcAft>
              <a:buSzPts val="1400"/>
              <a:buNone/>
            </a:pPr>
            <a:endParaRPr dirty="0"/>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u="none" strike="noStrike" cap="none" dirty="0">
                <a:solidFill>
                  <a:schemeClr val="dk1"/>
                </a:solidFill>
                <a:effectLst/>
                <a:latin typeface="Calibri"/>
                <a:ea typeface="Calibri"/>
                <a:cs typeface="Calibri"/>
                <a:sym typeface="Calibri"/>
              </a:rPr>
              <a:t>import </a:t>
            </a:r>
            <a:r>
              <a:rPr lang="en" altLang="zh-TW" sz="1200" b="0" i="0" u="none" strike="noStrike" cap="none" dirty="0" err="1">
                <a:solidFill>
                  <a:schemeClr val="dk1"/>
                </a:solidFill>
                <a:effectLst/>
                <a:latin typeface="Calibri"/>
                <a:ea typeface="Calibri"/>
                <a:cs typeface="Calibri"/>
                <a:sym typeface="Calibri"/>
              </a:rPr>
              <a:t>tensorflow</a:t>
            </a:r>
            <a:r>
              <a:rPr lang="en" altLang="zh-TW" sz="1200" b="0" i="0" u="none" strike="noStrike" cap="none" dirty="0">
                <a:solidFill>
                  <a:schemeClr val="dk1"/>
                </a:solidFill>
                <a:effectLst/>
                <a:latin typeface="Calibri"/>
                <a:ea typeface="Calibri"/>
                <a:cs typeface="Calibri"/>
                <a:sym typeface="Calibri"/>
              </a:rPr>
              <a:t> as </a:t>
            </a:r>
            <a:r>
              <a:rPr lang="en" altLang="zh-TW" sz="1200" b="0" i="0" u="none" strike="noStrike" cap="none" dirty="0" err="1">
                <a:solidFill>
                  <a:schemeClr val="dk1"/>
                </a:solidFill>
                <a:effectLst/>
                <a:latin typeface="Calibri"/>
                <a:ea typeface="Calibri"/>
                <a:cs typeface="Calibri"/>
                <a:sym typeface="Calibri"/>
              </a:rPr>
              <a:t>tf</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import </a:t>
            </a:r>
            <a:r>
              <a:rPr lang="en" altLang="zh-TW" sz="1200" b="0" i="0" u="none" strike="noStrike" cap="none" dirty="0" err="1">
                <a:solidFill>
                  <a:schemeClr val="dk1"/>
                </a:solidFill>
                <a:effectLst/>
                <a:latin typeface="Calibri"/>
                <a:ea typeface="Calibri"/>
                <a:cs typeface="Calibri"/>
                <a:sym typeface="Calibri"/>
              </a:rPr>
              <a:t>tensorflow_datasets</a:t>
            </a:r>
            <a:r>
              <a:rPr lang="en" altLang="zh-TW" sz="1200" b="0" i="0" u="none" strike="noStrike" cap="none" dirty="0">
                <a:solidFill>
                  <a:schemeClr val="dk1"/>
                </a:solidFill>
                <a:effectLst/>
                <a:latin typeface="Calibri"/>
                <a:ea typeface="Calibri"/>
                <a:cs typeface="Calibri"/>
                <a:sym typeface="Calibri"/>
              </a:rPr>
              <a:t> as </a:t>
            </a:r>
            <a:r>
              <a:rPr lang="en" altLang="zh-TW" sz="1200" b="0" i="0" u="none" strike="noStrike" cap="none" dirty="0" err="1">
                <a:solidFill>
                  <a:schemeClr val="dk1"/>
                </a:solidFill>
                <a:effectLst/>
                <a:latin typeface="Calibri"/>
                <a:ea typeface="Calibri"/>
                <a:cs typeface="Calibri"/>
                <a:sym typeface="Calibri"/>
              </a:rPr>
              <a:t>tfds</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import </a:t>
            </a:r>
            <a:r>
              <a:rPr lang="en" altLang="zh-TW" sz="1200" b="0" i="0" u="none" strike="noStrike" cap="none" dirty="0" err="1">
                <a:solidFill>
                  <a:schemeClr val="dk1"/>
                </a:solidFill>
                <a:effectLst/>
                <a:latin typeface="Calibri"/>
                <a:ea typeface="Calibri"/>
                <a:cs typeface="Calibri"/>
                <a:sym typeface="Calibri"/>
              </a:rPr>
              <a:t>numpy</a:t>
            </a:r>
            <a:r>
              <a:rPr lang="en" altLang="zh-TW" sz="1200" b="0" i="0" u="none" strike="noStrike" cap="none" dirty="0">
                <a:solidFill>
                  <a:schemeClr val="dk1"/>
                </a:solidFill>
                <a:effectLst/>
                <a:latin typeface="Calibri"/>
                <a:ea typeface="Calibri"/>
                <a:cs typeface="Calibri"/>
                <a:sym typeface="Calibri"/>
              </a:rPr>
              <a:t> as np</a:t>
            </a:r>
          </a:p>
          <a:p>
            <a:r>
              <a:rPr lang="en" altLang="zh-TW" sz="1200" b="0" i="0" u="none" strike="noStrike" cap="none" dirty="0">
                <a:solidFill>
                  <a:schemeClr val="dk1"/>
                </a:solidFill>
                <a:effectLst/>
                <a:latin typeface="Calibri"/>
                <a:ea typeface="Calibri"/>
                <a:cs typeface="Calibri"/>
                <a:sym typeface="Calibri"/>
              </a:rPr>
              <a:t>from </a:t>
            </a:r>
            <a:r>
              <a:rPr lang="en" altLang="zh-TW" sz="1200" b="0" i="0" u="none" strike="noStrike" cap="none" dirty="0" err="1">
                <a:solidFill>
                  <a:schemeClr val="dk1"/>
                </a:solidFill>
                <a:effectLst/>
                <a:latin typeface="Calibri"/>
                <a:ea typeface="Calibri"/>
                <a:cs typeface="Calibri"/>
                <a:sym typeface="Calibri"/>
              </a:rPr>
              <a:t>tensorflow.keras.preprocessing.sequence</a:t>
            </a:r>
            <a:r>
              <a:rPr lang="en" altLang="zh-TW" sz="1200" b="0" i="0" u="none" strike="noStrike" cap="none" dirty="0">
                <a:solidFill>
                  <a:schemeClr val="dk1"/>
                </a:solidFill>
                <a:effectLst/>
                <a:latin typeface="Calibri"/>
                <a:ea typeface="Calibri"/>
                <a:cs typeface="Calibri"/>
                <a:sym typeface="Calibri"/>
              </a:rPr>
              <a:t> import </a:t>
            </a:r>
            <a:r>
              <a:rPr lang="en" altLang="zh-TW" sz="1200" b="0" i="0" u="none" strike="noStrike" cap="none" dirty="0" err="1">
                <a:solidFill>
                  <a:schemeClr val="dk1"/>
                </a:solidFill>
                <a:effectLst/>
                <a:latin typeface="Calibri"/>
                <a:ea typeface="Calibri"/>
                <a:cs typeface="Calibri"/>
                <a:sym typeface="Calibri"/>
              </a:rPr>
              <a:t>pad_sequences</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from </a:t>
            </a:r>
            <a:r>
              <a:rPr lang="en" altLang="zh-TW" sz="1200" b="0" i="0" u="none" strike="noStrike" cap="none" dirty="0" err="1">
                <a:solidFill>
                  <a:schemeClr val="dk1"/>
                </a:solidFill>
                <a:effectLst/>
                <a:latin typeface="Calibri"/>
                <a:ea typeface="Calibri"/>
                <a:cs typeface="Calibri"/>
                <a:sym typeface="Calibri"/>
              </a:rPr>
              <a:t>sklearn.model_selection</a:t>
            </a:r>
            <a:r>
              <a:rPr lang="en" altLang="zh-TW" sz="1200" b="0" i="0" u="none" strike="noStrike" cap="none" dirty="0">
                <a:solidFill>
                  <a:schemeClr val="dk1"/>
                </a:solidFill>
                <a:effectLst/>
                <a:latin typeface="Calibri"/>
                <a:ea typeface="Calibri"/>
                <a:cs typeface="Calibri"/>
                <a:sym typeface="Calibri"/>
              </a:rPr>
              <a:t> import </a:t>
            </a:r>
            <a:r>
              <a:rPr lang="en" altLang="zh-TW" sz="1200" b="0" i="0" u="none" strike="noStrike" cap="none" dirty="0" err="1">
                <a:solidFill>
                  <a:schemeClr val="dk1"/>
                </a:solidFill>
                <a:effectLst/>
                <a:latin typeface="Calibri"/>
                <a:ea typeface="Calibri"/>
                <a:cs typeface="Calibri"/>
                <a:sym typeface="Calibri"/>
              </a:rPr>
              <a:t>train_test_split</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import </a:t>
            </a:r>
            <a:r>
              <a:rPr lang="en" altLang="zh-TW" sz="1200" b="0" i="0" u="none" strike="noStrike" cap="none" dirty="0" err="1">
                <a:solidFill>
                  <a:schemeClr val="dk1"/>
                </a:solidFill>
                <a:effectLst/>
                <a:latin typeface="Calibri"/>
                <a:ea typeface="Calibri"/>
                <a:cs typeface="Calibri"/>
                <a:sym typeface="Calibri"/>
              </a:rPr>
              <a:t>tensorflow</a:t>
            </a:r>
            <a:r>
              <a:rPr lang="en" altLang="zh-TW" sz="1200" b="0" i="0" u="none" strike="noStrike" cap="none" dirty="0">
                <a:solidFill>
                  <a:schemeClr val="dk1"/>
                </a:solidFill>
                <a:effectLst/>
                <a:latin typeface="Calibri"/>
                <a:ea typeface="Calibri"/>
                <a:cs typeface="Calibri"/>
                <a:sym typeface="Calibri"/>
              </a:rPr>
              <a:t> as </a:t>
            </a:r>
            <a:r>
              <a:rPr lang="en" altLang="zh-TW" sz="1200" b="0" i="0" u="none" strike="noStrike" cap="none" dirty="0" err="1">
                <a:solidFill>
                  <a:schemeClr val="dk1"/>
                </a:solidFill>
                <a:effectLst/>
                <a:latin typeface="Calibri"/>
                <a:ea typeface="Calibri"/>
                <a:cs typeface="Calibri"/>
                <a:sym typeface="Calibri"/>
              </a:rPr>
              <a:t>tf</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from </a:t>
            </a:r>
            <a:r>
              <a:rPr lang="en" altLang="zh-TW" sz="1200" b="0" i="0" u="none" strike="noStrike" cap="none" dirty="0" err="1">
                <a:solidFill>
                  <a:schemeClr val="dk1"/>
                </a:solidFill>
                <a:effectLst/>
                <a:latin typeface="Calibri"/>
                <a:ea typeface="Calibri"/>
                <a:cs typeface="Calibri"/>
                <a:sym typeface="Calibri"/>
              </a:rPr>
              <a:t>tensorflow</a:t>
            </a:r>
            <a:r>
              <a:rPr lang="en" altLang="zh-TW" sz="1200" b="0" i="0" u="none" strike="noStrike" cap="none" dirty="0">
                <a:solidFill>
                  <a:schemeClr val="dk1"/>
                </a:solidFill>
                <a:effectLst/>
                <a:latin typeface="Calibri"/>
                <a:ea typeface="Calibri"/>
                <a:cs typeface="Calibri"/>
                <a:sym typeface="Calibri"/>
              </a:rPr>
              <a:t> import </a:t>
            </a:r>
            <a:r>
              <a:rPr lang="en" altLang="zh-TW" sz="1200" b="0" i="0" u="none" strike="noStrike" cap="none" dirty="0" err="1">
                <a:solidFill>
                  <a:schemeClr val="dk1"/>
                </a:solidFill>
                <a:effectLst/>
                <a:latin typeface="Calibri"/>
                <a:ea typeface="Calibri"/>
                <a:cs typeface="Calibri"/>
                <a:sym typeface="Calibri"/>
              </a:rPr>
              <a:t>keras</a:t>
            </a:r>
            <a:endParaRPr lang="en" altLang="zh-TW" sz="1200" b="0" i="0" u="none" strike="noStrike" cap="none" dirty="0">
              <a:solidFill>
                <a:schemeClr val="dk1"/>
              </a:solidFill>
              <a:effectLst/>
              <a:latin typeface="Calibri"/>
              <a:ea typeface="Calibri"/>
              <a:cs typeface="Calibri"/>
              <a:sym typeface="Calibri"/>
            </a:endParaRPr>
          </a:p>
          <a:p>
            <a:r>
              <a:rPr lang="en" altLang="zh-TW" sz="1200" b="0" i="0" u="none" strike="noStrike" cap="none" dirty="0">
                <a:solidFill>
                  <a:schemeClr val="dk1"/>
                </a:solidFill>
                <a:effectLst/>
                <a:latin typeface="Calibri"/>
                <a:ea typeface="Calibri"/>
                <a:cs typeface="Calibri"/>
                <a:sym typeface="Calibri"/>
              </a:rPr>
              <a:t>from </a:t>
            </a:r>
            <a:r>
              <a:rPr lang="en" altLang="zh-TW" sz="1200" b="0" i="0" u="none" strike="noStrike" cap="none" dirty="0" err="1">
                <a:solidFill>
                  <a:schemeClr val="dk1"/>
                </a:solidFill>
                <a:effectLst/>
                <a:latin typeface="Calibri"/>
                <a:ea typeface="Calibri"/>
                <a:cs typeface="Calibri"/>
                <a:sym typeface="Calibri"/>
              </a:rPr>
              <a:t>keras.preprocessing.text</a:t>
            </a:r>
            <a:r>
              <a:rPr lang="en" altLang="zh-TW" sz="1200" b="0" i="0" u="none" strike="noStrike" cap="none" dirty="0">
                <a:solidFill>
                  <a:schemeClr val="dk1"/>
                </a:solidFill>
                <a:effectLst/>
                <a:latin typeface="Calibri"/>
                <a:ea typeface="Calibri"/>
                <a:cs typeface="Calibri"/>
                <a:sym typeface="Calibri"/>
              </a:rPr>
              <a:t> import Tokenizer</a:t>
            </a:r>
          </a:p>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99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latin typeface="Calibri" panose="020F0502020204030204" pitchFamily="34" charset="0"/>
                <a:cs typeface="Calibri" panose="020F0502020204030204" pitchFamily="34" charset="0"/>
              </a:rPr>
              <a:t>That is the agenda, in these sections.</a:t>
            </a:r>
          </a:p>
          <a:p>
            <a:r>
              <a:rPr kumimoji="1" lang="en-US" altLang="zh-TW" dirty="0">
                <a:latin typeface="Calibri" panose="020F0502020204030204" pitchFamily="34" charset="0"/>
                <a:cs typeface="Calibri" panose="020F0502020204030204" pitchFamily="34" charset="0"/>
              </a:rPr>
              <a:t>Chapter 1 is the introduction, we will briefly introduce the concept of ML, DL, and NLP as well.</a:t>
            </a:r>
          </a:p>
          <a:p>
            <a:r>
              <a:rPr kumimoji="1" lang="en-US" altLang="zh-TW" dirty="0">
                <a:latin typeface="Calibri" panose="020F0502020204030204" pitchFamily="34" charset="0"/>
                <a:cs typeface="Calibri" panose="020F0502020204030204" pitchFamily="34" charset="0"/>
              </a:rPr>
              <a:t>And the following 5 chapters are the process of building a DL model, we will guide you guys to build a model step by step.</a:t>
            </a:r>
          </a:p>
          <a:p>
            <a:endParaRPr kumimoji="1" lang="en-US" altLang="zh-TW" dirty="0">
              <a:latin typeface="Calibri" panose="020F0502020204030204" pitchFamily="34" charset="0"/>
              <a:cs typeface="Calibri" panose="020F0502020204030204" pitchFamily="34" charset="0"/>
            </a:endParaRPr>
          </a:p>
          <a:p>
            <a:r>
              <a:rPr kumimoji="1" lang="en-US" altLang="zh-TW" dirty="0">
                <a:latin typeface="Calibri" panose="020F0502020204030204" pitchFamily="34" charset="0"/>
                <a:cs typeface="Calibri" panose="020F0502020204030204" pitchFamily="34" charset="0"/>
              </a:rPr>
              <a:t>First is the data pre-processing, since the data might be dirty, we should do simple pre-processing for training convenience.</a:t>
            </a:r>
          </a:p>
          <a:p>
            <a:r>
              <a:rPr kumimoji="1" lang="en-US" altLang="zh-TW" dirty="0">
                <a:latin typeface="Calibri" panose="020F0502020204030204" pitchFamily="34" charset="0"/>
                <a:cs typeface="Calibri" panose="020F0502020204030204" pitchFamily="34" charset="0"/>
              </a:rPr>
              <a:t>Next is the model training, we will show you how to declare and train a DL model.</a:t>
            </a:r>
          </a:p>
          <a:p>
            <a:r>
              <a:rPr kumimoji="1" lang="en-US" altLang="zh-TW" dirty="0">
                <a:latin typeface="Calibri" panose="020F0502020204030204" pitchFamily="34" charset="0"/>
                <a:cs typeface="Calibri" panose="020F0502020204030204" pitchFamily="34" charset="0"/>
              </a:rPr>
              <a:t>Third is the model improvement, you know, nothing will be perfect the first time, </a:t>
            </a:r>
            <a:r>
              <a:rPr kumimoji="1" lang="en-US" altLang="zh-TW" b="0" i="0" dirty="0">
                <a:latin typeface="Calibri" panose="020F0502020204030204" pitchFamily="34" charset="0"/>
                <a:cs typeface="Calibri" panose="020F0502020204030204" pitchFamily="34" charset="0"/>
              </a:rPr>
              <a:t>our model either, but don’t worry we will introduce five different improvement methods in this chapter.</a:t>
            </a:r>
          </a:p>
          <a:p>
            <a:r>
              <a:rPr kumimoji="1" lang="en-US" altLang="zh-TW" b="0" i="0" dirty="0">
                <a:latin typeface="Calibri" panose="020F0502020204030204" pitchFamily="34" charset="0"/>
                <a:cs typeface="Calibri" panose="020F0502020204030204" pitchFamily="34" charset="0"/>
              </a:rPr>
              <a:t>After we train and improve our model, of course, we should know how to do the model saving.</a:t>
            </a:r>
          </a:p>
          <a:p>
            <a:r>
              <a:rPr kumimoji="1" lang="en-US" altLang="zh-TW" b="0" i="0" dirty="0">
                <a:latin typeface="Calibri" panose="020F0502020204030204" pitchFamily="34" charset="0"/>
                <a:cs typeface="Calibri" panose="020F0502020204030204" pitchFamily="34" charset="0"/>
              </a:rPr>
              <a:t>Finally, we can try to evaluate these models.</a:t>
            </a:r>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505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a:t>
            </a:r>
            <a:r>
              <a:rPr lang="en-US" dirty="0" err="1"/>
              <a:t>fashion_mnist</a:t>
            </a:r>
            <a:r>
              <a:rPr lang="en-US" dirty="0"/>
              <a:t> data set can be loaded with TFDS.</a:t>
            </a:r>
          </a:p>
          <a:p>
            <a:pPr marL="0" lvl="0" indent="0" algn="l" rtl="0">
              <a:lnSpc>
                <a:spcPct val="100000"/>
              </a:lnSpc>
              <a:spcBef>
                <a:spcPts val="0"/>
              </a:spcBef>
              <a:spcAft>
                <a:spcPts val="0"/>
              </a:spcAft>
              <a:buSzPts val="1400"/>
              <a:buNone/>
            </a:pPr>
            <a:r>
              <a:rPr lang="en-US" dirty="0"/>
              <a:t>The detailed information can be printed after loading.</a:t>
            </a:r>
            <a:endParaRPr dirty="0"/>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0404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978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Before we started to train our model, all the sentences should be changed to index lists.</a:t>
            </a:r>
            <a:endParaRPr dirty="0"/>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tokenizer is a python package that can help us to transfer words to indexes.</a:t>
            </a: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Then we should combine the indexes with the sentences.</a:t>
            </a:r>
            <a:endParaRPr dirty="0"/>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can download the text from TensorFlow to avoid OOVs. </a:t>
            </a:r>
            <a:endParaRPr dirty="0"/>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6750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section is Introduction, the basics of ML &amp; DL will be introduced in this section.</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2448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Basically, the embedding result will be a multi-dimension vector.</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947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Talk to ML, we always connect ML with AI.</a:t>
            </a:r>
          </a:p>
          <a:p>
            <a:r>
              <a:rPr lang="en-US" altLang="zh-TW" dirty="0"/>
              <a:t>In fact, ML is a sub-field of AI, Ai means the systems or machines that can imitate human intelligence to complete tasks.</a:t>
            </a:r>
          </a:p>
          <a:p>
            <a:r>
              <a:rPr lang="en-US" altLang="zh-TW" dirty="0"/>
              <a:t>ML is an algorithm to achieve that goal.</a:t>
            </a:r>
          </a:p>
          <a:p>
            <a:r>
              <a:rPr lang="en-US" altLang="zh-TW" dirty="0"/>
              <a:t>And Dl is also a sub-field of ML, which has a deeper NN than ML.</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8340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layer is an embedding layer, which can accept 10000 words of input, and output a 1*16 flatten dense embedding result.</a:t>
            </a:r>
          </a:p>
          <a:p>
            <a:pPr marL="0" lvl="0" indent="0" algn="l" rtl="0">
              <a:lnSpc>
                <a:spcPct val="100000"/>
              </a:lnSpc>
              <a:spcBef>
                <a:spcPts val="0"/>
              </a:spcBef>
              <a:spcAft>
                <a:spcPts val="0"/>
              </a:spcAft>
              <a:buSzPts val="1400"/>
              <a:buNone/>
            </a:pPr>
            <a:r>
              <a:rPr lang="en-US" dirty="0"/>
              <a:t>Then this vector will be input into a pooling layer, which will get the avg number and then output.</a:t>
            </a:r>
          </a:p>
          <a:p>
            <a:pPr marL="0" lvl="0" indent="0" algn="l" rtl="0">
              <a:lnSpc>
                <a:spcPct val="100000"/>
              </a:lnSpc>
              <a:spcBef>
                <a:spcPts val="0"/>
              </a:spcBef>
              <a:spcAft>
                <a:spcPts val="0"/>
              </a:spcAft>
              <a:buSzPts val="1400"/>
              <a:buNone/>
            </a:pPr>
            <a:r>
              <a:rPr lang="en-US" altLang="zh-TW" dirty="0"/>
              <a:t>Next is a normal dense hidden layer, the activation function is </a:t>
            </a:r>
            <a:r>
              <a:rPr lang="en-US" altLang="zh-TW" dirty="0" err="1"/>
              <a:t>relu</a:t>
            </a:r>
            <a:r>
              <a:rPr lang="en-US" altLang="zh-TW" dirty="0"/>
              <a:t>.</a:t>
            </a:r>
          </a:p>
          <a:p>
            <a:pPr marL="0" lvl="0" indent="0" algn="l" rtl="0">
              <a:lnSpc>
                <a:spcPct val="100000"/>
              </a:lnSpc>
              <a:spcBef>
                <a:spcPts val="0"/>
              </a:spcBef>
              <a:spcAft>
                <a:spcPts val="0"/>
              </a:spcAft>
              <a:buSzPts val="1400"/>
              <a:buNone/>
            </a:pPr>
            <a:r>
              <a:rPr lang="en-US" dirty="0"/>
              <a:t>Finally, a sigmoid output layer is attached.</a:t>
            </a:r>
          </a:p>
        </p:txBody>
      </p:sp>
      <p:sp>
        <p:nvSpPr>
          <p:cNvPr id="245" name="Google Shape;2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There are three different showing modes during training, you can check the following image for detailed information.</a:t>
            </a:r>
            <a:endParaRPr dirty="0"/>
          </a:p>
        </p:txBody>
      </p:sp>
      <p:sp>
        <p:nvSpPr>
          <p:cNvPr id="252" name="Google Shape;2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training results can be plotted with matplotlib. And the detailed information is provided last week.</a:t>
            </a:r>
          </a:p>
        </p:txBody>
      </p:sp>
      <p:sp>
        <p:nvSpPr>
          <p:cNvPr id="259" name="Google Shape;2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After trained, we should save the trained model for future usages.</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5476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2325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Before we start to improve, we should know the difference between overfitting and underfitting.</a:t>
            </a:r>
          </a:p>
          <a:p>
            <a:r>
              <a:rPr kumimoji="1" lang="en-US" altLang="zh-TW" dirty="0"/>
              <a:t>Overfitting means that this model is trained too much, and underfitting means not enough.</a:t>
            </a:r>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7288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6" name="Google Shape;3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major difference between ML and DL is the neural network depth.</a:t>
            </a:r>
          </a:p>
          <a:p>
            <a:r>
              <a:rPr lang="en-US" altLang="zh-TW" dirty="0"/>
              <a:t>For ML, the feature extraction will be done by researchers, for instance, researchers will tell the model like: a car should have four wheels, four windows, etc.</a:t>
            </a:r>
          </a:p>
          <a:p>
            <a:r>
              <a:rPr lang="en-US" altLang="zh-TW" dirty="0"/>
              <a:t>But for DL, these extractions should be done by the NN itself, so that a DL model will have a deeper NN than an ML model.</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8552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0555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Next step, go </a:t>
            </a:r>
            <a:r>
              <a:rPr kumimoji="1" lang="en-US" altLang="zh-TW" dirty="0" err="1"/>
              <a:t>deeeeeeper</a:t>
            </a:r>
            <a:r>
              <a:rPr kumimoji="1" lang="en-US" altLang="zh-TW" dirty="0"/>
              <a:t>.</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6349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most common NN for NLP is RNN, which will use the trained weight and new input data to re-train the whole model.</a:t>
            </a:r>
          </a:p>
          <a:p>
            <a:pPr marL="0" lvl="0" indent="0" algn="l" rtl="0">
              <a:lnSpc>
                <a:spcPct val="100000"/>
              </a:lnSpc>
              <a:spcBef>
                <a:spcPts val="0"/>
              </a:spcBef>
              <a:spcAft>
                <a:spcPts val="0"/>
              </a:spcAft>
              <a:buSzPts val="1400"/>
              <a:buNone/>
            </a:pPr>
            <a:r>
              <a:rPr lang="en-US" dirty="0"/>
              <a:t>Google search using RNN to predict the user input.</a:t>
            </a:r>
            <a:endParaRPr dirty="0"/>
          </a:p>
        </p:txBody>
      </p:sp>
      <p:sp>
        <p:nvSpPr>
          <p:cNvPr id="291" name="Google Shape;29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zh-TW" dirty="0"/>
              <a:t>LSTM is the most popular implementation of RNN.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Some of the weights will be forgotten during training to avoid overfitting.</a:t>
            </a:r>
            <a:endParaRPr dirty="0"/>
          </a:p>
        </p:txBody>
      </p:sp>
      <p:sp>
        <p:nvSpPr>
          <p:cNvPr id="300" name="Google Shape;3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Typically, a DL model consists of one input layer, several hidden layers, and one output layer.</a:t>
            </a:r>
          </a:p>
          <a:p>
            <a:endParaRPr lang="en-US" altLang="zh-TW" dirty="0"/>
          </a:p>
          <a:p>
            <a:r>
              <a:rPr lang="en-US" altLang="zh-TW" dirty="0"/>
              <a:t>The neural number of the input layer should be the same as the data dimension, for instance, a 1 * 16 vector should work with the input layer that has 16 neural.</a:t>
            </a:r>
          </a:p>
          <a:p>
            <a:r>
              <a:rPr lang="en-US" altLang="zh-TW" dirty="0"/>
              <a:t>And more hidden layers might improve the accuracy, but the training time will also get higher.</a:t>
            </a:r>
          </a:p>
          <a:p>
            <a:r>
              <a:rPr lang="en-US" altLang="zh-TW" dirty="0"/>
              <a:t>And the neural number of the output layer should be determined according to the activation functions.</a:t>
            </a:r>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1719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31" name="Google Shape;4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Adam is the most common optimizer for small DL model training since its low training epoch requirement.</a:t>
            </a:r>
            <a:endParaRPr dirty="0"/>
          </a:p>
        </p:txBody>
      </p:sp>
      <p:sp>
        <p:nvSpPr>
          <p:cNvPr id="448" name="Google Shape;4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38206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Changing the learning rate might help us to achieve the minimum loss swiftly.</a:t>
            </a:r>
            <a:endParaRPr kumimoji="1"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65106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Then, it’s our topic, what is NLP?</a:t>
            </a:r>
            <a:r>
              <a:rPr lang="en-US" altLang="zh-TW" sz="1800" dirty="0">
                <a:effectLst/>
                <a:latin typeface="Times New Roman" panose="02020603050405020304" pitchFamily="18" charset="0"/>
                <a:ea typeface="Times New Roman" panose="02020603050405020304" pitchFamily="18" charset="0"/>
              </a:rPr>
              <a:t> Does anyone hear about that before? (If yes, let them explain it.)</a:t>
            </a:r>
          </a:p>
          <a:p>
            <a:pPr marL="0" lvl="0" indent="0" algn="l" rtl="0">
              <a:spcBef>
                <a:spcPts val="0"/>
              </a:spcBef>
              <a:spcAft>
                <a:spcPts val="0"/>
              </a:spcAft>
              <a:buNone/>
            </a:pPr>
            <a:endParaRPr lang="en-US" altLang="zh-TW"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altLang="zh-TW" sz="1800" dirty="0">
                <a:effectLst/>
                <a:latin typeface="Times New Roman" panose="02020603050405020304" pitchFamily="18" charset="0"/>
                <a:ea typeface="Times New Roman" panose="02020603050405020304" pitchFamily="18" charset="0"/>
              </a:rPr>
              <a:t>NLP stands for Natural Language Processing, the key idea is to make our computer understand what we are t</a:t>
            </a:r>
            <a:r>
              <a:rPr lang="en-US" altLang="zh-TW" sz="1800" dirty="0">
                <a:effectLst/>
                <a:latin typeface="新細明體" panose="02020500000000000000" pitchFamily="18" charset="-120"/>
                <a:ea typeface="新細明體" panose="02020500000000000000" pitchFamily="18" charset="-120"/>
                <a:cs typeface="Times New Roman" panose="02020603050405020304" pitchFamily="18" charset="0"/>
              </a:rPr>
              <a:t>alking</a:t>
            </a:r>
            <a:r>
              <a:rPr lang="en-US" altLang="zh-TW" sz="1800" dirty="0">
                <a:effectLst/>
                <a:latin typeface="Times New Roman" panose="02020603050405020304" pitchFamily="18" charset="0"/>
                <a:ea typeface="Times New Roman" panose="02020603050405020304" pitchFamily="18" charset="0"/>
              </a:rPr>
              <a:t> about.</a:t>
            </a:r>
          </a:p>
          <a:p>
            <a:pPr marL="0" lvl="0" indent="0" algn="l" rtl="0">
              <a:spcBef>
                <a:spcPts val="0"/>
              </a:spcBef>
              <a:spcAft>
                <a:spcPts val="0"/>
              </a:spcAft>
              <a:buNone/>
            </a:pPr>
            <a:r>
              <a:rPr lang="en-US" altLang="zh-TW" sz="1800" dirty="0">
                <a:effectLst/>
                <a:latin typeface="Times New Roman" panose="02020603050405020304" pitchFamily="18" charset="0"/>
                <a:ea typeface="Times New Roman" panose="02020603050405020304" pitchFamily="18" charset="0"/>
              </a:rPr>
              <a:t>Nature Languages stands for human languages, such as English, Mandarin, Japanese, etc.</a:t>
            </a:r>
          </a:p>
          <a:p>
            <a:pPr marL="0" lvl="0" indent="0" algn="l" rtl="0">
              <a:spcBef>
                <a:spcPts val="0"/>
              </a:spcBef>
              <a:spcAft>
                <a:spcPts val="0"/>
              </a:spcAft>
              <a:buNone/>
            </a:pPr>
            <a:r>
              <a:rPr lang="en-US" altLang="zh-TW" sz="1800" dirty="0">
                <a:effectLst/>
                <a:latin typeface="Times New Roman" panose="02020603050405020304" pitchFamily="18" charset="0"/>
                <a:ea typeface="Times New Roman" panose="02020603050405020304" pitchFamily="18" charset="0"/>
              </a:rPr>
              <a:t>Voice assistants such as Google Assistant, Siri, and Alexa, are able to understand what we are talking about and then give us the corresponding reactions, </a:t>
            </a:r>
          </a:p>
          <a:p>
            <a:pPr marL="0" lvl="0" indent="0" algn="l" rtl="0">
              <a:spcBef>
                <a:spcPts val="0"/>
              </a:spcBef>
              <a:spcAft>
                <a:spcPts val="0"/>
              </a:spcAft>
              <a:buNone/>
            </a:pPr>
            <a:r>
              <a:rPr lang="en-US" altLang="zh-TW" sz="1800" dirty="0">
                <a:effectLst/>
                <a:latin typeface="Times New Roman" panose="02020603050405020304" pitchFamily="18" charset="0"/>
                <a:ea typeface="Times New Roman" panose="02020603050405020304" pitchFamily="18" charset="0"/>
              </a:rPr>
              <a:t>after this course, perhaps you can try to build your own voice assistant. That will be fascinating. </a:t>
            </a:r>
            <a:endParaRPr lang="en-US" dirty="0"/>
          </a:p>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88" name="Google Shape;48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 altLang="zh-TW" sz="1200" b="0" i="0" u="none" strike="noStrike" cap="none" dirty="0" err="1">
                <a:solidFill>
                  <a:schemeClr val="dk1"/>
                </a:solidFill>
                <a:effectLst/>
                <a:latin typeface="Calibri"/>
                <a:ea typeface="Calibri"/>
                <a:cs typeface="Calibri"/>
                <a:sym typeface="Calibri"/>
              </a:rPr>
              <a:t>test_sequences</a:t>
            </a:r>
            <a:r>
              <a:rPr lang="en" altLang="zh-TW" sz="1200" b="0" i="0" u="none" strike="noStrike" cap="none" dirty="0">
                <a:solidFill>
                  <a:schemeClr val="dk1"/>
                </a:solidFill>
                <a:effectLst/>
                <a:latin typeface="Calibri"/>
                <a:ea typeface="Calibri"/>
                <a:cs typeface="Calibri"/>
                <a:sym typeface="Calibri"/>
              </a:rPr>
              <a:t> = [</a:t>
            </a:r>
          </a:p>
          <a:p>
            <a:r>
              <a:rPr lang="en" altLang="zh-TW" sz="1200" b="0" i="0" u="none" strike="noStrike" cap="none" dirty="0">
                <a:solidFill>
                  <a:schemeClr val="dk1"/>
                </a:solidFill>
                <a:effectLst/>
                <a:latin typeface="Calibri"/>
                <a:ea typeface="Calibri"/>
                <a:cs typeface="Calibri"/>
                <a:sym typeface="Calibri"/>
              </a:rPr>
              <a:t>"Today is a sunny day",</a:t>
            </a:r>
          </a:p>
          <a:p>
            <a:r>
              <a:rPr lang="en" altLang="zh-TW" sz="1200" b="0" i="0" u="none" strike="noStrike" cap="none" dirty="0">
                <a:solidFill>
                  <a:schemeClr val="dk1"/>
                </a:solidFill>
                <a:effectLst/>
                <a:latin typeface="Calibri"/>
                <a:ea typeface="Calibri"/>
                <a:cs typeface="Calibri"/>
                <a:sym typeface="Calibri"/>
              </a:rPr>
              <a:t>"It was, For, Uh, </a:t>
            </a:r>
            <a:r>
              <a:rPr lang="en" altLang="zh-TW" sz="1200" b="0" i="0" u="none" strike="noStrike" cap="none" dirty="0" err="1">
                <a:solidFill>
                  <a:schemeClr val="dk1"/>
                </a:solidFill>
                <a:effectLst/>
                <a:latin typeface="Calibri"/>
                <a:ea typeface="Calibri"/>
                <a:cs typeface="Calibri"/>
                <a:sym typeface="Calibri"/>
              </a:rPr>
              <a:t>Medcial</a:t>
            </a:r>
            <a:r>
              <a:rPr lang="en" altLang="zh-TW" sz="1200" b="0" i="0" u="none" strike="noStrike" cap="none" dirty="0">
                <a:solidFill>
                  <a:schemeClr val="dk1"/>
                </a:solidFill>
                <a:effectLst/>
                <a:latin typeface="Calibri"/>
                <a:ea typeface="Calibri"/>
                <a:cs typeface="Calibri"/>
                <a:sym typeface="Calibri"/>
              </a:rPr>
              <a:t> Reasons, Says Doctor To Boris Johnson, Explaining Why They Had To Give </a:t>
            </a:r>
            <a:r>
              <a:rPr lang="en" altLang="zh-TW" sz="1200" b="0" i="0" u="none" strike="noStrike" cap="none" dirty="0" err="1">
                <a:solidFill>
                  <a:schemeClr val="dk1"/>
                </a:solidFill>
                <a:effectLst/>
                <a:latin typeface="Calibri"/>
                <a:ea typeface="Calibri"/>
                <a:cs typeface="Calibri"/>
                <a:sym typeface="Calibri"/>
              </a:rPr>
              <a:t>Hime</a:t>
            </a:r>
            <a:r>
              <a:rPr lang="en" altLang="zh-TW" sz="1200" b="0" i="0" u="none" strike="noStrike" cap="none" dirty="0">
                <a:solidFill>
                  <a:schemeClr val="dk1"/>
                </a:solidFill>
                <a:effectLst/>
                <a:latin typeface="Calibri"/>
                <a:ea typeface="Calibri"/>
                <a:cs typeface="Calibri"/>
                <a:sym typeface="Calibri"/>
              </a:rPr>
              <a:t> </a:t>
            </a:r>
            <a:r>
              <a:rPr lang="en" altLang="zh-TW" sz="1200" b="0" i="0" u="none" strike="noStrike" cap="none" dirty="0" err="1">
                <a:solidFill>
                  <a:schemeClr val="dk1"/>
                </a:solidFill>
                <a:effectLst/>
                <a:latin typeface="Calibri"/>
                <a:ea typeface="Calibri"/>
                <a:cs typeface="Calibri"/>
                <a:sym typeface="Calibri"/>
              </a:rPr>
              <a:t>Hairvut</a:t>
            </a:r>
            <a:r>
              <a:rPr lang="en" altLang="zh-TW" sz="1200" b="0" i="0" u="none" strike="noStrike" cap="none" dirty="0">
                <a:solidFill>
                  <a:schemeClr val="dk1"/>
                </a:solidFill>
                <a:effectLst/>
                <a:latin typeface="Calibri"/>
                <a:ea typeface="Calibri"/>
                <a:cs typeface="Calibri"/>
                <a:sym typeface="Calibri"/>
              </a:rPr>
              <a:t>",</a:t>
            </a:r>
          </a:p>
          <a:p>
            <a:r>
              <a:rPr lang="en" altLang="zh-TW" sz="1200" b="0" i="0" u="none" strike="noStrike" cap="none" dirty="0">
                <a:solidFill>
                  <a:schemeClr val="dk1"/>
                </a:solidFill>
                <a:effectLst/>
                <a:latin typeface="Calibri"/>
                <a:ea typeface="Calibri"/>
                <a:cs typeface="Calibri"/>
                <a:sym typeface="Calibri"/>
              </a:rPr>
              <a:t>"Pokémon Go player stabbed, keeps playing",</a:t>
            </a:r>
          </a:p>
          <a:p>
            <a:r>
              <a:rPr lang="en" altLang="zh-TW" sz="1200" b="0" i="0" u="none" strike="noStrike" cap="none" dirty="0">
                <a:solidFill>
                  <a:schemeClr val="dk1"/>
                </a:solidFill>
                <a:effectLst/>
                <a:latin typeface="Calibri"/>
                <a:ea typeface="Calibri"/>
                <a:cs typeface="Calibri"/>
                <a:sym typeface="Calibri"/>
              </a:rPr>
              <a:t>"thirtysomething scientists unveil doomsday clock of hair loss"]</a:t>
            </a:r>
          </a:p>
          <a:p>
            <a:pPr marL="0" lvl="0" indent="0" algn="l" rtl="0">
              <a:lnSpc>
                <a:spcPct val="100000"/>
              </a:lnSpc>
              <a:spcBef>
                <a:spcPts val="0"/>
              </a:spcBef>
              <a:spcAft>
                <a:spcPts val="0"/>
              </a:spcAft>
              <a:buSzPts val="1400"/>
              <a:buNone/>
            </a:pPr>
            <a:endParaRPr dirty="0"/>
          </a:p>
        </p:txBody>
      </p:sp>
      <p:sp>
        <p:nvSpPr>
          <p:cNvPr id="512" name="Google Shape;51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TW" sz="1800" dirty="0">
                <a:effectLst/>
                <a:latin typeface="Times New Roman" panose="02020603050405020304" pitchFamily="18" charset="0"/>
                <a:ea typeface="Times New Roman" panose="02020603050405020304" pitchFamily="18" charset="0"/>
              </a:rPr>
              <a:t>Then, how do we make our computer understand NL?</a:t>
            </a:r>
          </a:p>
          <a:p>
            <a:pPr marL="0" lvl="0" indent="0" algn="l" rtl="0">
              <a:spcBef>
                <a:spcPts val="0"/>
              </a:spcBef>
              <a:spcAft>
                <a:spcPts val="0"/>
              </a:spcAft>
              <a:buNone/>
            </a:pPr>
            <a:r>
              <a:rPr lang="en-US" sz="1800" dirty="0">
                <a:effectLst/>
                <a:latin typeface="Times New Roman" panose="02020603050405020304" pitchFamily="18" charset="0"/>
              </a:rPr>
              <a:t>The simplest method is to use supervised learning.</a:t>
            </a:r>
          </a:p>
          <a:p>
            <a:pPr marL="0" lvl="0" indent="0" algn="l" rtl="0">
              <a:spcBef>
                <a:spcPts val="0"/>
              </a:spcBef>
              <a:spcAft>
                <a:spcPts val="0"/>
              </a:spcAft>
              <a:buNone/>
            </a:pPr>
            <a:r>
              <a:rPr lang="en-US" sz="1800" dirty="0">
                <a:effectLst/>
                <a:latin typeface="Times New Roman" panose="02020603050405020304" pitchFamily="18" charset="0"/>
              </a:rPr>
              <a:t>During </a:t>
            </a:r>
            <a:r>
              <a:rPr lang="en-US" altLang="zh-TW" sz="1800" dirty="0">
                <a:effectLst/>
                <a:latin typeface="Times New Roman" panose="02020603050405020304" pitchFamily="18" charset="0"/>
              </a:rPr>
              <a:t>training,</a:t>
            </a:r>
            <a:r>
              <a:rPr lang="en-US" sz="1800" dirty="0">
                <a:effectLst/>
                <a:latin typeface="Times New Roman" panose="02020603050405020304" pitchFamily="18" charset="0"/>
              </a:rPr>
              <a:t> a set of question-answer pairs will be provided to a DL model, then this model will try to learn the connection between each question and answer.</a:t>
            </a:r>
          </a:p>
          <a:p>
            <a:pPr marL="0" lvl="0" indent="0" algn="l" rtl="0">
              <a:spcBef>
                <a:spcPts val="0"/>
              </a:spcBef>
              <a:spcAft>
                <a:spcPts val="0"/>
              </a:spcAft>
              <a:buNone/>
            </a:pPr>
            <a:r>
              <a:rPr lang="en-US" sz="1800" dirty="0">
                <a:effectLst/>
                <a:latin typeface="Times New Roman" panose="02020603050405020304" pitchFamily="18" charset="0"/>
              </a:rPr>
              <a:t>After training, this model is expected to answer questions it has never seen before as well.</a:t>
            </a: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800" dirty="0">
                <a:effectLst/>
                <a:latin typeface="Times New Roman" panose="02020603050405020304" pitchFamily="18" charset="0"/>
                <a:ea typeface="Times New Roman" panose="02020603050405020304" pitchFamily="18" charset="0"/>
              </a:rPr>
              <a:t>So, how do we do the learning, perhaps you heard about Tenser flow, or </a:t>
            </a:r>
            <a:r>
              <a:rPr lang="en-US" altLang="zh-TW" sz="1800" dirty="0" err="1">
                <a:effectLst/>
                <a:latin typeface="Times New Roman" panose="02020603050405020304" pitchFamily="18" charset="0"/>
                <a:ea typeface="Times New Roman" panose="02020603050405020304" pitchFamily="18" charset="0"/>
              </a:rPr>
              <a:t>Keras</a:t>
            </a:r>
            <a:r>
              <a:rPr lang="en-US" altLang="zh-TW" sz="1800" dirty="0">
                <a:effectLst/>
                <a:latin typeface="Times New Roman" panose="02020603050405020304" pitchFamily="18" charset="0"/>
                <a:ea typeface="Times New Roman" panose="02020603050405020304" pitchFamily="18" charset="0"/>
              </a:rPr>
              <a:t>, these two are machine learning models, but which one is the easiest choice?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800" dirty="0">
                <a:effectLst/>
                <a:latin typeface="Times New Roman" panose="02020603050405020304" pitchFamily="18" charset="0"/>
                <a:ea typeface="Times New Roman" panose="02020603050405020304" pitchFamily="18" charset="0"/>
              </a:rPr>
              <a:t> Let me give you an answer, if you did not have any experience with ML, try </a:t>
            </a:r>
            <a:r>
              <a:rPr lang="en-US" altLang="zh-TW" sz="1800" dirty="0" err="1">
                <a:effectLst/>
                <a:latin typeface="Times New Roman" panose="02020603050405020304" pitchFamily="18" charset="0"/>
                <a:ea typeface="Times New Roman" panose="02020603050405020304" pitchFamily="18" charset="0"/>
              </a:rPr>
              <a:t>Keras</a:t>
            </a:r>
            <a:r>
              <a:rPr lang="en-US" altLang="zh-TW" sz="1800" dirty="0">
                <a:effectLst/>
                <a:latin typeface="Times New Roman" panose="02020603050405020304" pitchFamily="18" charset="0"/>
                <a:ea typeface="Times New Roman" panose="02020603050405020304" pitchFamily="18" charset="0"/>
              </a:rPr>
              <a:t>, it is easier to use, easier to learn, and easier to code.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800" dirty="0">
                <a:effectLst/>
                <a:latin typeface="Times New Roman" panose="02020603050405020304" pitchFamily="18" charset="0"/>
                <a:ea typeface="Times New Roman" panose="02020603050405020304" pitchFamily="18" charset="0"/>
              </a:rPr>
              <a:t>But if you want to improve the accuracy or you want to tune your model from a more professional perspective, use Tensor flow, it can make your model better.</a:t>
            </a:r>
            <a:endParaRPr lang="zh-TW" altLang="zh-TW" sz="1800" dirty="0">
              <a:effectLst/>
              <a:latin typeface="Calibri" panose="020F0502020204030204" pitchFamily="34" charset="0"/>
              <a:ea typeface="新細明體" panose="02020500000000000000" pitchFamily="18" charset="-120"/>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imes New Roman"/>
              <a:buNone/>
              <a:defRPr sz="48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sz="2800">
                <a:latin typeface="Times New Roman"/>
                <a:ea typeface="Times New Roman"/>
                <a:cs typeface="Times New Roman"/>
                <a:sym typeface="Times New Roma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marL="914400" lvl="1"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2pPr>
            <a:lvl3pPr marL="1371600" lvl="2"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3pPr>
            <a:lvl4pPr marL="1828800" lvl="3"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4pPr>
            <a:lvl5pPr marL="2286000" lvl="4" indent="-406400" algn="l">
              <a:lnSpc>
                <a:spcPct val="90000"/>
              </a:lnSpc>
              <a:spcBef>
                <a:spcPts val="500"/>
              </a:spcBef>
              <a:spcAft>
                <a:spcPts val="0"/>
              </a:spcAft>
              <a:buClr>
                <a:schemeClr val="dk1"/>
              </a:buClr>
              <a:buSzPts val="2800"/>
              <a:buChar char="•"/>
              <a:defRPr sz="2800">
                <a:latin typeface="Times New Roman"/>
                <a:ea typeface="Times New Roman"/>
                <a:cs typeface="Times New Roman"/>
                <a:sym typeface="Times New Roman"/>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8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drive.google.com/drive/folders/1kwORuSfpuPlqKKLFc3rhT0nHusqA6EzF?usp=sharing"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mailto:t109368093@ntut.org.tw"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uggingface.co/stanfordnlp/glove/resolve/main/glove.twitter.27B.zip"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blog.paperspace.com/intro-to-optimization-momentum-rmsprop-ada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524000" y="1711448"/>
            <a:ext cx="9144000"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Natural Language Processing</a:t>
            </a:r>
            <a:endParaRPr lang="en-US" sz="4800"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dk1"/>
              </a:buClr>
              <a:buSzPts val="4800"/>
              <a:buFont typeface="Times New Roman"/>
              <a:buNone/>
            </a:pPr>
            <a:r>
              <a:rPr lang="en-US" sz="4800" b="0" i="0" u="none" strike="noStrike" cap="none" dirty="0">
                <a:solidFill>
                  <a:schemeClr val="dk1"/>
                </a:solidFill>
                <a:latin typeface="Times New Roman"/>
                <a:ea typeface="Times New Roman"/>
                <a:cs typeface="Times New Roman"/>
                <a:sym typeface="Times New Roman"/>
              </a:rPr>
              <a:t>(NLP)</a:t>
            </a:r>
          </a:p>
        </p:txBody>
      </p:sp>
      <p:sp>
        <p:nvSpPr>
          <p:cNvPr id="89" name="Google Shape;89;p13"/>
          <p:cNvSpPr txBox="1">
            <a:spLocks noGrp="1"/>
          </p:cNvSpPr>
          <p:nvPr>
            <p:ph type="subTitle" idx="1"/>
          </p:nvPr>
        </p:nvSpPr>
        <p:spPr>
          <a:xfrm>
            <a:off x="1524000" y="4398231"/>
            <a:ext cx="9144000" cy="1655762"/>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en-US" dirty="0"/>
              <a:t>Presenter: </a:t>
            </a:r>
            <a:r>
              <a:rPr lang="en-US" dirty="0" err="1"/>
              <a:t>YoutengLiang</a:t>
            </a:r>
            <a:r>
              <a:rPr lang="en-US" dirty="0"/>
              <a:t> (</a:t>
            </a:r>
            <a:r>
              <a:rPr lang="en-US" altLang="zh-TW" dirty="0" err="1"/>
              <a:t>梁有騰</a:t>
            </a:r>
            <a:r>
              <a:rPr lang="en-US" dirty="0"/>
              <a:t>)</a:t>
            </a:r>
            <a:endParaRPr lang="zh-TW" altLang="en-US" dirty="0"/>
          </a:p>
          <a:p>
            <a:pPr marL="0" lvl="0" indent="0" algn="ctr"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4E297-18FA-754E-8F9C-39D276648703}"/>
              </a:ext>
            </a:extLst>
          </p:cNvPr>
          <p:cNvSpPr>
            <a:spLocks noGrp="1"/>
          </p:cNvSpPr>
          <p:nvPr>
            <p:ph type="title"/>
          </p:nvPr>
        </p:nvSpPr>
        <p:spPr/>
        <p:txBody>
          <a:bodyPr/>
          <a:lstStyle/>
          <a:p>
            <a:r>
              <a:rPr kumimoji="1" lang="en-US" altLang="zh-TW" dirty="0"/>
              <a:t>Google Colab</a:t>
            </a:r>
            <a:endParaRPr kumimoji="1" lang="zh-TW" altLang="en-US" dirty="0"/>
          </a:p>
        </p:txBody>
      </p:sp>
      <p:sp>
        <p:nvSpPr>
          <p:cNvPr id="3" name="文字版面配置區 2">
            <a:extLst>
              <a:ext uri="{FF2B5EF4-FFF2-40B4-BE49-F238E27FC236}">
                <a16:creationId xmlns:a16="http://schemas.microsoft.com/office/drawing/2014/main" id="{AA672987-BA5A-B446-878E-28B63FD79BBE}"/>
              </a:ext>
            </a:extLst>
          </p:cNvPr>
          <p:cNvSpPr>
            <a:spLocks noGrp="1"/>
          </p:cNvSpPr>
          <p:nvPr>
            <p:ph type="body" idx="1"/>
          </p:nvPr>
        </p:nvSpPr>
        <p:spPr/>
        <p:txBody>
          <a:bodyPr/>
          <a:lstStyle/>
          <a:p>
            <a:r>
              <a:rPr kumimoji="1" lang="en-US" altLang="zh-TW" dirty="0"/>
              <a:t>Before we start coding, we should know how to use google colab.</a:t>
            </a:r>
          </a:p>
          <a:p>
            <a:r>
              <a:rPr kumimoji="1" lang="en-US" altLang="zh-TW" dirty="0"/>
              <a:t>Google colab makes you able to write &amp; run python code online.</a:t>
            </a:r>
          </a:p>
          <a:p>
            <a:r>
              <a:rPr kumimoji="1" lang="en-US" altLang="zh-TW" dirty="0"/>
              <a:t>The most important is Google colab provides free GPU resource for machine learning model training.</a:t>
            </a:r>
            <a:endParaRPr kumimoji="1" lang="zh-TW" altLang="en-US" dirty="0"/>
          </a:p>
        </p:txBody>
      </p:sp>
      <p:sp>
        <p:nvSpPr>
          <p:cNvPr id="4" name="投影片編號版面配置區 3">
            <a:extLst>
              <a:ext uri="{FF2B5EF4-FFF2-40B4-BE49-F238E27FC236}">
                <a16:creationId xmlns:a16="http://schemas.microsoft.com/office/drawing/2014/main" id="{E763507A-0655-FF43-9CE4-A68A0D8A7E4B}"/>
              </a:ext>
            </a:extLst>
          </p:cNvPr>
          <p:cNvSpPr>
            <a:spLocks noGrp="1"/>
          </p:cNvSpPr>
          <p:nvPr>
            <p:ph type="sldNum" idx="12"/>
          </p:nvPr>
        </p:nvSpPr>
        <p:spPr/>
        <p:txBody>
          <a:bodyPr/>
          <a:lstStyle/>
          <a:p>
            <a:fld id="{00000000-1234-1234-1234-123412341234}" type="slidenum">
              <a:rPr lang="en-US" smtClean="0"/>
              <a:pPr/>
              <a:t>10</a:t>
            </a:fld>
            <a:endParaRPr lang="en-US" dirty="0"/>
          </a:p>
        </p:txBody>
      </p:sp>
      <p:pic>
        <p:nvPicPr>
          <p:cNvPr id="6146" name="Picture 2" descr="如何使用Google Colab 提供的免費GPU - Clay-Technology World">
            <a:extLst>
              <a:ext uri="{FF2B5EF4-FFF2-40B4-BE49-F238E27FC236}">
                <a16:creationId xmlns:a16="http://schemas.microsoft.com/office/drawing/2014/main" id="{60C91A76-513A-1048-A1AB-D957D91AA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609" y="3909446"/>
            <a:ext cx="6670782" cy="29485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94D234F-DDBB-4940-8738-E8772B6E02CD}"/>
              </a:ext>
            </a:extLst>
          </p:cNvPr>
          <p:cNvSpPr txBox="1"/>
          <p:nvPr/>
        </p:nvSpPr>
        <p:spPr>
          <a:xfrm>
            <a:off x="4614664" y="6630967"/>
            <a:ext cx="2962671" cy="215444"/>
          </a:xfrm>
          <a:prstGeom prst="rect">
            <a:avLst/>
          </a:prstGeom>
          <a:noFill/>
        </p:spPr>
        <p:txBody>
          <a:bodyPr wrap="none" rtlCol="0">
            <a:spAutoFit/>
          </a:bodyPr>
          <a:lstStyle/>
          <a:p>
            <a:r>
              <a:rPr kumimoji="1" lang="en" altLang="zh-TW" sz="800" dirty="0">
                <a:solidFill>
                  <a:schemeClr val="bg1">
                    <a:lumMod val="75000"/>
                  </a:schemeClr>
                </a:solidFill>
              </a:rPr>
              <a:t>https://clay-</a:t>
            </a:r>
            <a:r>
              <a:rPr kumimoji="1" lang="en" altLang="zh-TW" sz="800" dirty="0" err="1">
                <a:solidFill>
                  <a:schemeClr val="bg1">
                    <a:lumMod val="75000"/>
                  </a:schemeClr>
                </a:solidFill>
              </a:rPr>
              <a:t>atlas.com</a:t>
            </a:r>
            <a:r>
              <a:rPr kumimoji="1" lang="en" altLang="zh-TW" sz="800" dirty="0">
                <a:solidFill>
                  <a:schemeClr val="bg1">
                    <a:lumMod val="75000"/>
                  </a:schemeClr>
                </a:solidFill>
              </a:rPr>
              <a:t>/blog/2019/09/29/</a:t>
            </a:r>
            <a:r>
              <a:rPr kumimoji="1" lang="en" altLang="zh-TW" sz="800" dirty="0" err="1">
                <a:solidFill>
                  <a:schemeClr val="bg1">
                    <a:lumMod val="75000"/>
                  </a:schemeClr>
                </a:solidFill>
              </a:rPr>
              <a:t>colab</a:t>
            </a:r>
            <a:r>
              <a:rPr kumimoji="1" lang="en" altLang="zh-TW" sz="800" dirty="0">
                <a:solidFill>
                  <a:schemeClr val="bg1">
                    <a:lumMod val="75000"/>
                  </a:schemeClr>
                </a:solidFill>
              </a:rPr>
              <a:t>-</a:t>
            </a:r>
            <a:r>
              <a:rPr kumimoji="1" lang="en" altLang="zh-TW" sz="800" dirty="0" err="1">
                <a:solidFill>
                  <a:schemeClr val="bg1">
                    <a:lumMod val="75000"/>
                  </a:schemeClr>
                </a:solidFill>
              </a:rPr>
              <a:t>chinese</a:t>
            </a:r>
            <a:r>
              <a:rPr kumimoji="1" lang="en" altLang="zh-TW" sz="800" dirty="0">
                <a:solidFill>
                  <a:schemeClr val="bg1">
                    <a:lumMod val="75000"/>
                  </a:schemeClr>
                </a:solidFill>
              </a:rPr>
              <a:t>-tutorial/</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018346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3" name="圖片 2">
            <a:extLst>
              <a:ext uri="{FF2B5EF4-FFF2-40B4-BE49-F238E27FC236}">
                <a16:creationId xmlns:a16="http://schemas.microsoft.com/office/drawing/2014/main" id="{2DEDF0F4-2B90-BE41-B906-6BFDFDDA11BE}"/>
              </a:ext>
            </a:extLst>
          </p:cNvPr>
          <p:cNvPicPr>
            <a:picLocks noChangeAspect="1"/>
          </p:cNvPicPr>
          <p:nvPr/>
        </p:nvPicPr>
        <p:blipFill>
          <a:blip r:embed="rId3"/>
          <a:stretch>
            <a:fillRect/>
          </a:stretch>
        </p:blipFill>
        <p:spPr>
          <a:xfrm>
            <a:off x="3876719" y="5001143"/>
            <a:ext cx="8114080" cy="1720332"/>
          </a:xfrm>
          <a:prstGeom prst="rect">
            <a:avLst/>
          </a:prstGeom>
        </p:spPr>
      </p:pic>
      <p:sp>
        <p:nvSpPr>
          <p:cNvPr id="540" name="Google Shape;540;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Exercise</a:t>
            </a:r>
            <a:endParaRPr dirty="0"/>
          </a:p>
        </p:txBody>
      </p:sp>
      <p:sp>
        <p:nvSpPr>
          <p:cNvPr id="541" name="Google Shape;541;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prepare two datasets for you to train your own model, both are stored as .csv file.</a:t>
            </a:r>
            <a:endParaRPr dirty="0"/>
          </a:p>
          <a:p>
            <a:pPr marL="228600" lvl="0" indent="-228600" algn="l" rtl="0">
              <a:lnSpc>
                <a:spcPct val="90000"/>
              </a:lnSpc>
              <a:spcBef>
                <a:spcPts val="1000"/>
              </a:spcBef>
              <a:spcAft>
                <a:spcPts val="0"/>
              </a:spcAft>
              <a:buClr>
                <a:schemeClr val="dk1"/>
              </a:buClr>
              <a:buSzPts val="2800"/>
              <a:buChar char="•"/>
            </a:pPr>
            <a:r>
              <a:rPr lang="en-US" dirty="0"/>
              <a:t>Of course, you can do the exactly same this with us to build a workable model, but I pretty sure it will be fascinating if you build your own one with difference method.</a:t>
            </a:r>
            <a:endParaRPr dirty="0"/>
          </a:p>
          <a:p>
            <a:pPr marL="228600" lvl="0" indent="-228600" algn="l" rtl="0">
              <a:lnSpc>
                <a:spcPct val="90000"/>
              </a:lnSpc>
              <a:spcBef>
                <a:spcPts val="1000"/>
              </a:spcBef>
              <a:spcAft>
                <a:spcPts val="0"/>
              </a:spcAft>
              <a:buClr>
                <a:schemeClr val="dk1"/>
              </a:buClr>
              <a:buSzPts val="2800"/>
              <a:buChar char="•"/>
            </a:pPr>
            <a:r>
              <a:rPr lang="en-US" dirty="0"/>
              <a:t>Link to datasets: </a:t>
            </a:r>
            <a:r>
              <a:rPr lang="en-US" u="sng" dirty="0">
                <a:solidFill>
                  <a:schemeClr val="hlink"/>
                </a:solidFill>
                <a:hlinkClick r:id="rId4"/>
              </a:rPr>
              <a:t>https://drive.google.com/drive/folders/1kwORuSfpuPlqKKLFc3rhT0nHusqA6EzF?usp=sharing</a:t>
            </a:r>
            <a:endParaRPr dirty="0"/>
          </a:p>
        </p:txBody>
      </p:sp>
      <p:sp>
        <p:nvSpPr>
          <p:cNvPr id="542" name="Google Shape;54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5435F0-A3C1-634F-99A0-F0A4B2B742DC}"/>
              </a:ext>
            </a:extLst>
          </p:cNvPr>
          <p:cNvSpPr>
            <a:spLocks noGrp="1"/>
          </p:cNvSpPr>
          <p:nvPr>
            <p:ph type="title"/>
          </p:nvPr>
        </p:nvSpPr>
        <p:spPr/>
        <p:txBody>
          <a:bodyPr/>
          <a:lstStyle/>
          <a:p>
            <a:r>
              <a:rPr kumimoji="1" lang="en-US" altLang="zh-TW" dirty="0"/>
              <a:t>Downloading the Notebook</a:t>
            </a:r>
            <a:endParaRPr kumimoji="1" lang="zh-TW" altLang="en-US" dirty="0"/>
          </a:p>
        </p:txBody>
      </p:sp>
      <p:sp>
        <p:nvSpPr>
          <p:cNvPr id="3" name="文字版面配置區 2">
            <a:extLst>
              <a:ext uri="{FF2B5EF4-FFF2-40B4-BE49-F238E27FC236}">
                <a16:creationId xmlns:a16="http://schemas.microsoft.com/office/drawing/2014/main" id="{CCB5E72A-83CB-244B-A80E-A9CDBB3575CF}"/>
              </a:ext>
            </a:extLst>
          </p:cNvPr>
          <p:cNvSpPr>
            <a:spLocks noGrp="1"/>
          </p:cNvSpPr>
          <p:nvPr>
            <p:ph type="body" idx="1"/>
          </p:nvPr>
        </p:nvSpPr>
        <p:spPr>
          <a:xfrm>
            <a:off x="838200" y="1541845"/>
            <a:ext cx="10515600" cy="707368"/>
          </a:xfrm>
        </p:spPr>
        <p:txBody>
          <a:bodyPr/>
          <a:lstStyle/>
          <a:p>
            <a:r>
              <a:rPr kumimoji="1" lang="en-US" altLang="zh-TW" dirty="0"/>
              <a:t>You can download what you done in colab as .</a:t>
            </a:r>
            <a:r>
              <a:rPr kumimoji="1" lang="en-US" altLang="zh-TW" dirty="0" err="1"/>
              <a:t>ipynb</a:t>
            </a:r>
            <a:r>
              <a:rPr kumimoji="1" lang="en-US" altLang="zh-TW" dirty="0"/>
              <a:t> file.</a:t>
            </a:r>
            <a:endParaRPr kumimoji="1" lang="zh-TW" altLang="en-US" dirty="0"/>
          </a:p>
        </p:txBody>
      </p:sp>
      <p:sp>
        <p:nvSpPr>
          <p:cNvPr id="4" name="投影片編號版面配置區 3">
            <a:extLst>
              <a:ext uri="{FF2B5EF4-FFF2-40B4-BE49-F238E27FC236}">
                <a16:creationId xmlns:a16="http://schemas.microsoft.com/office/drawing/2014/main" id="{A7508729-4F08-504F-A4BE-AD27C5A86AE1}"/>
              </a:ext>
            </a:extLst>
          </p:cNvPr>
          <p:cNvSpPr>
            <a:spLocks noGrp="1"/>
          </p:cNvSpPr>
          <p:nvPr>
            <p:ph type="sldNum" idx="12"/>
          </p:nvPr>
        </p:nvSpPr>
        <p:spPr/>
        <p:txBody>
          <a:bodyPr/>
          <a:lstStyle/>
          <a:p>
            <a:fld id="{00000000-1234-1234-1234-123412341234}" type="slidenum">
              <a:rPr lang="en-US" smtClean="0"/>
              <a:pPr/>
              <a:t>101</a:t>
            </a:fld>
            <a:endParaRPr lang="en-US" dirty="0"/>
          </a:p>
        </p:txBody>
      </p:sp>
      <p:pic>
        <p:nvPicPr>
          <p:cNvPr id="5" name="圖片 4">
            <a:extLst>
              <a:ext uri="{FF2B5EF4-FFF2-40B4-BE49-F238E27FC236}">
                <a16:creationId xmlns:a16="http://schemas.microsoft.com/office/drawing/2014/main" id="{38125F5C-2993-D94B-AA7D-4E42FD39CFC2}"/>
              </a:ext>
            </a:extLst>
          </p:cNvPr>
          <p:cNvPicPr>
            <a:picLocks noChangeAspect="1"/>
          </p:cNvPicPr>
          <p:nvPr/>
        </p:nvPicPr>
        <p:blipFill>
          <a:blip r:embed="rId2"/>
          <a:stretch>
            <a:fillRect/>
          </a:stretch>
        </p:blipFill>
        <p:spPr>
          <a:xfrm>
            <a:off x="3581401" y="2159335"/>
            <a:ext cx="3964251" cy="4698665"/>
          </a:xfrm>
          <a:prstGeom prst="rect">
            <a:avLst/>
          </a:prstGeom>
        </p:spPr>
      </p:pic>
    </p:spTree>
    <p:extLst>
      <p:ext uri="{BB962C8B-B14F-4D97-AF65-F5344CB8AC3E}">
        <p14:creationId xmlns:p14="http://schemas.microsoft.com/office/powerpoint/2010/main" val="2645281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B9300E-025D-9A46-875C-F47908224234}"/>
              </a:ext>
            </a:extLst>
          </p:cNvPr>
          <p:cNvSpPr>
            <a:spLocks noGrp="1"/>
          </p:cNvSpPr>
          <p:nvPr>
            <p:ph type="title"/>
          </p:nvPr>
        </p:nvSpPr>
        <p:spPr/>
        <p:txBody>
          <a:bodyPr/>
          <a:lstStyle/>
          <a:p>
            <a:r>
              <a:rPr kumimoji="1" lang="en-US" altLang="zh-TW" dirty="0"/>
              <a:t>Sending Your Works </a:t>
            </a:r>
            <a:endParaRPr kumimoji="1" lang="zh-TW" altLang="en-US" dirty="0"/>
          </a:p>
        </p:txBody>
      </p:sp>
      <p:sp>
        <p:nvSpPr>
          <p:cNvPr id="3" name="文字版面配置區 2">
            <a:extLst>
              <a:ext uri="{FF2B5EF4-FFF2-40B4-BE49-F238E27FC236}">
                <a16:creationId xmlns:a16="http://schemas.microsoft.com/office/drawing/2014/main" id="{C3B5A5A8-28C4-AE41-B33C-CAAF031A4E78}"/>
              </a:ext>
            </a:extLst>
          </p:cNvPr>
          <p:cNvSpPr>
            <a:spLocks noGrp="1"/>
          </p:cNvSpPr>
          <p:nvPr>
            <p:ph type="body" idx="1"/>
          </p:nvPr>
        </p:nvSpPr>
        <p:spPr/>
        <p:txBody>
          <a:bodyPr/>
          <a:lstStyle/>
          <a:p>
            <a:r>
              <a:rPr kumimoji="1" lang="en-US" altLang="zh-TW" dirty="0"/>
              <a:t>Please download the works you done during the course as .</a:t>
            </a:r>
            <a:r>
              <a:rPr kumimoji="1" lang="en-US" altLang="zh-TW" dirty="0" err="1"/>
              <a:t>ipynb</a:t>
            </a:r>
            <a:r>
              <a:rPr kumimoji="1" lang="en-US" altLang="zh-TW" dirty="0"/>
              <a:t> file.</a:t>
            </a:r>
          </a:p>
          <a:p>
            <a:r>
              <a:rPr kumimoji="1" lang="en-US" altLang="zh-TW" dirty="0"/>
              <a:t>After finished the exercise, please also download it as .</a:t>
            </a:r>
            <a:r>
              <a:rPr kumimoji="1" lang="en-US" altLang="zh-TW" dirty="0" err="1"/>
              <a:t>ipynb</a:t>
            </a:r>
            <a:r>
              <a:rPr kumimoji="1" lang="en-US" altLang="zh-TW" dirty="0"/>
              <a:t> file.</a:t>
            </a:r>
          </a:p>
          <a:p>
            <a:r>
              <a:rPr kumimoji="1" lang="en-US" altLang="zh-TW" dirty="0"/>
              <a:t>Please send your works and exercise files to the mail: </a:t>
            </a:r>
            <a:r>
              <a:rPr kumimoji="1" lang="en-US" altLang="zh-TW" dirty="0">
                <a:hlinkClick r:id="rId2"/>
              </a:rPr>
              <a:t>t109368093@ntut.org.tw</a:t>
            </a:r>
            <a:endParaRPr kumimoji="1" lang="en-US" altLang="zh-TW" dirty="0"/>
          </a:p>
        </p:txBody>
      </p:sp>
      <p:sp>
        <p:nvSpPr>
          <p:cNvPr id="4" name="投影片編號版面配置區 3">
            <a:extLst>
              <a:ext uri="{FF2B5EF4-FFF2-40B4-BE49-F238E27FC236}">
                <a16:creationId xmlns:a16="http://schemas.microsoft.com/office/drawing/2014/main" id="{E7944A75-AA0F-D24B-94DF-0E6F141F8FA1}"/>
              </a:ext>
            </a:extLst>
          </p:cNvPr>
          <p:cNvSpPr>
            <a:spLocks noGrp="1"/>
          </p:cNvSpPr>
          <p:nvPr>
            <p:ph type="sldNum" idx="12"/>
          </p:nvPr>
        </p:nvSpPr>
        <p:spPr/>
        <p:txBody>
          <a:bodyPr/>
          <a:lstStyle/>
          <a:p>
            <a:fld id="{00000000-1234-1234-1234-123412341234}" type="slidenum">
              <a:rPr lang="en-US" smtClean="0"/>
              <a:pPr/>
              <a:t>102</a:t>
            </a:fld>
            <a:endParaRPr lang="en-US" dirty="0"/>
          </a:p>
        </p:txBody>
      </p:sp>
    </p:spTree>
    <p:extLst>
      <p:ext uri="{BB962C8B-B14F-4D97-AF65-F5344CB8AC3E}">
        <p14:creationId xmlns:p14="http://schemas.microsoft.com/office/powerpoint/2010/main" val="839387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2FDD768-3627-1442-8596-8DA6D4BDE1C1}"/>
              </a:ext>
            </a:extLst>
          </p:cNvPr>
          <p:cNvSpPr/>
          <p:nvPr/>
        </p:nvSpPr>
        <p:spPr>
          <a:xfrm>
            <a:off x="4527141" y="2828835"/>
            <a:ext cx="3137718" cy="1200329"/>
          </a:xfrm>
          <a:prstGeom prst="rect">
            <a:avLst/>
          </a:prstGeom>
          <a:noFill/>
        </p:spPr>
        <p:txBody>
          <a:bodyPr wrap="none" lIns="91440" tIns="45720" rIns="91440" bIns="45720">
            <a:spAutoFit/>
          </a:bodyPr>
          <a:lstStyle/>
          <a:p>
            <a:pPr algn="ctr"/>
            <a:r>
              <a:rPr lang="en-US" altLang="zh-TW" sz="7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rPr>
              <a:t>Thanks.</a:t>
            </a:r>
            <a:endParaRPr lang="zh-TW" altLang="en-US" sz="7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endParaRPr>
          </a:p>
        </p:txBody>
      </p:sp>
    </p:spTree>
    <p:extLst>
      <p:ext uri="{BB962C8B-B14F-4D97-AF65-F5344CB8AC3E}">
        <p14:creationId xmlns:p14="http://schemas.microsoft.com/office/powerpoint/2010/main" val="102240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B58F1F-4640-F547-B1B6-E9AC602C343B}"/>
              </a:ext>
            </a:extLst>
          </p:cNvPr>
          <p:cNvPicPr>
            <a:picLocks noChangeAspect="1"/>
          </p:cNvPicPr>
          <p:nvPr/>
        </p:nvPicPr>
        <p:blipFill>
          <a:blip r:embed="rId3"/>
          <a:stretch>
            <a:fillRect/>
          </a:stretch>
        </p:blipFill>
        <p:spPr>
          <a:xfrm>
            <a:off x="910119" y="2945443"/>
            <a:ext cx="7404864" cy="2477103"/>
          </a:xfrm>
          <a:prstGeom prst="rect">
            <a:avLst/>
          </a:prstGeom>
        </p:spPr>
      </p:pic>
      <p:pic>
        <p:nvPicPr>
          <p:cNvPr id="7" name="圖片 6">
            <a:extLst>
              <a:ext uri="{FF2B5EF4-FFF2-40B4-BE49-F238E27FC236}">
                <a16:creationId xmlns:a16="http://schemas.microsoft.com/office/drawing/2014/main" id="{6C1F9D49-5EFA-A748-8877-8248806AD804}"/>
              </a:ext>
            </a:extLst>
          </p:cNvPr>
          <p:cNvPicPr>
            <a:picLocks noChangeAspect="1"/>
          </p:cNvPicPr>
          <p:nvPr/>
        </p:nvPicPr>
        <p:blipFill>
          <a:blip r:embed="rId4"/>
          <a:stretch>
            <a:fillRect/>
          </a:stretch>
        </p:blipFill>
        <p:spPr>
          <a:xfrm>
            <a:off x="4285251" y="3678148"/>
            <a:ext cx="7190984" cy="3043327"/>
          </a:xfrm>
          <a:prstGeom prst="rect">
            <a:avLst/>
          </a:prstGeom>
        </p:spPr>
      </p:pic>
      <p:sp>
        <p:nvSpPr>
          <p:cNvPr id="2" name="標題 1">
            <a:extLst>
              <a:ext uri="{FF2B5EF4-FFF2-40B4-BE49-F238E27FC236}">
                <a16:creationId xmlns:a16="http://schemas.microsoft.com/office/drawing/2014/main" id="{521AE72F-C6FE-7349-BC7F-76F2665C7F50}"/>
              </a:ext>
            </a:extLst>
          </p:cNvPr>
          <p:cNvSpPr>
            <a:spLocks noGrp="1"/>
          </p:cNvSpPr>
          <p:nvPr>
            <p:ph type="title"/>
          </p:nvPr>
        </p:nvSpPr>
        <p:spPr/>
        <p:txBody>
          <a:bodyPr/>
          <a:lstStyle/>
          <a:p>
            <a:r>
              <a:rPr kumimoji="1" lang="en-US" altLang="zh-TW" dirty="0"/>
              <a:t>Connect Colab into Google Drive</a:t>
            </a:r>
            <a:endParaRPr kumimoji="1" lang="zh-TW" altLang="en-US" dirty="0"/>
          </a:p>
        </p:txBody>
      </p:sp>
      <p:sp>
        <p:nvSpPr>
          <p:cNvPr id="3" name="文字版面配置區 2">
            <a:extLst>
              <a:ext uri="{FF2B5EF4-FFF2-40B4-BE49-F238E27FC236}">
                <a16:creationId xmlns:a16="http://schemas.microsoft.com/office/drawing/2014/main" id="{C1A31936-28FD-4A45-85E0-D5C689D1569B}"/>
              </a:ext>
            </a:extLst>
          </p:cNvPr>
          <p:cNvSpPr>
            <a:spLocks noGrp="1"/>
          </p:cNvSpPr>
          <p:nvPr>
            <p:ph type="body" idx="1"/>
          </p:nvPr>
        </p:nvSpPr>
        <p:spPr>
          <a:xfrm>
            <a:off x="838200" y="1825625"/>
            <a:ext cx="10515600" cy="650447"/>
          </a:xfrm>
        </p:spPr>
        <p:txBody>
          <a:bodyPr/>
          <a:lstStyle/>
          <a:p>
            <a:r>
              <a:rPr kumimoji="1" lang="en-US" altLang="zh-TW" dirty="0"/>
              <a:t>We should connect colab into google drive before we use it.</a:t>
            </a:r>
            <a:endParaRPr kumimoji="1" lang="zh-TW" altLang="en-US" dirty="0"/>
          </a:p>
        </p:txBody>
      </p:sp>
      <p:sp>
        <p:nvSpPr>
          <p:cNvPr id="4" name="投影片編號版面配置區 3">
            <a:extLst>
              <a:ext uri="{FF2B5EF4-FFF2-40B4-BE49-F238E27FC236}">
                <a16:creationId xmlns:a16="http://schemas.microsoft.com/office/drawing/2014/main" id="{C0844F77-468A-124B-996F-155EC3B97770}"/>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8" name="文字方塊 7">
            <a:extLst>
              <a:ext uri="{FF2B5EF4-FFF2-40B4-BE49-F238E27FC236}">
                <a16:creationId xmlns:a16="http://schemas.microsoft.com/office/drawing/2014/main" id="{0B3A863F-9DD5-AE42-9ECB-B1B08594934B}"/>
              </a:ext>
            </a:extLst>
          </p:cNvPr>
          <p:cNvSpPr txBox="1"/>
          <p:nvPr/>
        </p:nvSpPr>
        <p:spPr>
          <a:xfrm>
            <a:off x="8445357" y="3008148"/>
            <a:ext cx="1846980" cy="523220"/>
          </a:xfrm>
          <a:prstGeom prst="rect">
            <a:avLst/>
          </a:prstGeom>
          <a:noFill/>
        </p:spPr>
        <p:txBody>
          <a:bodyPr wrap="none" rtlCol="0">
            <a:spAutoFit/>
          </a:bodyPr>
          <a:lstStyle/>
          <a:p>
            <a:r>
              <a:rPr kumimoji="1" lang="en-US" altLang="zh-TW" sz="2800" dirty="0">
                <a:solidFill>
                  <a:srgbClr val="0070C0"/>
                </a:solidFill>
                <a:latin typeface="Times New Roman" panose="02020603050405020304" pitchFamily="18" charset="0"/>
                <a:cs typeface="Times New Roman" panose="02020603050405020304" pitchFamily="18" charset="0"/>
              </a:rPr>
              <a:t>Right Click</a:t>
            </a:r>
            <a:endParaRPr kumimoji="1" lang="zh-TW" altLang="en-US"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470CC-C676-5C4E-A438-BEEEFFC15C27}"/>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1ADEE027-3C47-C946-B189-43CB819A9148}"/>
              </a:ext>
            </a:extLst>
          </p:cNvPr>
          <p:cNvSpPr>
            <a:spLocks noGrp="1"/>
          </p:cNvSpPr>
          <p:nvPr>
            <p:ph type="body" idx="1"/>
          </p:nvPr>
        </p:nvSpPr>
        <p:spPr>
          <a:xfrm>
            <a:off x="838200" y="1825625"/>
            <a:ext cx="10515600" cy="712092"/>
          </a:xfrm>
        </p:spPr>
        <p:txBody>
          <a:bodyPr/>
          <a:lstStyle/>
          <a:p>
            <a:r>
              <a:rPr kumimoji="1" lang="en-US" altLang="zh-TW" dirty="0"/>
              <a:t>Search colab and install it.</a:t>
            </a:r>
            <a:endParaRPr kumimoji="1" lang="zh-TW" altLang="en-US" dirty="0"/>
          </a:p>
        </p:txBody>
      </p:sp>
      <p:sp>
        <p:nvSpPr>
          <p:cNvPr id="4" name="投影片編號版面配置區 3">
            <a:extLst>
              <a:ext uri="{FF2B5EF4-FFF2-40B4-BE49-F238E27FC236}">
                <a16:creationId xmlns:a16="http://schemas.microsoft.com/office/drawing/2014/main" id="{C2B33278-3433-E64A-B523-A8970CC5F843}"/>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5" name="圖片 4">
            <a:extLst>
              <a:ext uri="{FF2B5EF4-FFF2-40B4-BE49-F238E27FC236}">
                <a16:creationId xmlns:a16="http://schemas.microsoft.com/office/drawing/2014/main" id="{290C9F7F-66B0-5A4E-B2BA-255DC66EC585}"/>
              </a:ext>
            </a:extLst>
          </p:cNvPr>
          <p:cNvPicPr>
            <a:picLocks noChangeAspect="1"/>
          </p:cNvPicPr>
          <p:nvPr/>
        </p:nvPicPr>
        <p:blipFill>
          <a:blip r:embed="rId3"/>
          <a:stretch>
            <a:fillRect/>
          </a:stretch>
        </p:blipFill>
        <p:spPr>
          <a:xfrm>
            <a:off x="980151" y="2672654"/>
            <a:ext cx="4995388" cy="3406641"/>
          </a:xfrm>
          <a:prstGeom prst="rect">
            <a:avLst/>
          </a:prstGeom>
        </p:spPr>
      </p:pic>
      <p:pic>
        <p:nvPicPr>
          <p:cNvPr id="6" name="圖片 5">
            <a:extLst>
              <a:ext uri="{FF2B5EF4-FFF2-40B4-BE49-F238E27FC236}">
                <a16:creationId xmlns:a16="http://schemas.microsoft.com/office/drawing/2014/main" id="{7BEAEB29-1DBF-1D4B-AF5E-8F80AE1AAD0D}"/>
              </a:ext>
            </a:extLst>
          </p:cNvPr>
          <p:cNvPicPr>
            <a:picLocks noChangeAspect="1"/>
          </p:cNvPicPr>
          <p:nvPr/>
        </p:nvPicPr>
        <p:blipFill>
          <a:blip r:embed="rId4"/>
          <a:stretch>
            <a:fillRect/>
          </a:stretch>
        </p:blipFill>
        <p:spPr>
          <a:xfrm>
            <a:off x="6358412" y="2672653"/>
            <a:ext cx="4995388" cy="3406641"/>
          </a:xfrm>
          <a:prstGeom prst="rect">
            <a:avLst/>
          </a:prstGeom>
        </p:spPr>
      </p:pic>
    </p:spTree>
    <p:extLst>
      <p:ext uri="{BB962C8B-B14F-4D97-AF65-F5344CB8AC3E}">
        <p14:creationId xmlns:p14="http://schemas.microsoft.com/office/powerpoint/2010/main" val="97315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5A3B9E-C25E-2540-B843-0477614C514A}"/>
              </a:ext>
            </a:extLst>
          </p:cNvPr>
          <p:cNvSpPr>
            <a:spLocks noGrp="1"/>
          </p:cNvSpPr>
          <p:nvPr>
            <p:ph type="title"/>
          </p:nvPr>
        </p:nvSpPr>
        <p:spPr/>
        <p:txBody>
          <a:bodyPr/>
          <a:lstStyle/>
          <a:p>
            <a:r>
              <a:rPr kumimoji="1" lang="en-US" altLang="zh-TW" dirty="0"/>
              <a:t>Connect Colab into Google Drive (Cont’d )</a:t>
            </a:r>
            <a:endParaRPr kumimoji="1" lang="zh-TW" altLang="en-US" dirty="0"/>
          </a:p>
        </p:txBody>
      </p:sp>
      <p:sp>
        <p:nvSpPr>
          <p:cNvPr id="3" name="文字版面配置區 2">
            <a:extLst>
              <a:ext uri="{FF2B5EF4-FFF2-40B4-BE49-F238E27FC236}">
                <a16:creationId xmlns:a16="http://schemas.microsoft.com/office/drawing/2014/main" id="{5F827663-8DB0-FA47-8486-BCA929B69D24}"/>
              </a:ext>
            </a:extLst>
          </p:cNvPr>
          <p:cNvSpPr>
            <a:spLocks noGrp="1"/>
          </p:cNvSpPr>
          <p:nvPr>
            <p:ph type="body" idx="1"/>
          </p:nvPr>
        </p:nvSpPr>
        <p:spPr>
          <a:xfrm>
            <a:off x="838200" y="1825625"/>
            <a:ext cx="10515600" cy="660721"/>
          </a:xfrm>
        </p:spPr>
        <p:txBody>
          <a:bodyPr/>
          <a:lstStyle/>
          <a:p>
            <a:r>
              <a:rPr kumimoji="1" lang="en-US" altLang="zh-TW" dirty="0"/>
              <a:t>After installed, you can create a new colab notebook.</a:t>
            </a:r>
            <a:endParaRPr kumimoji="1" lang="zh-TW" altLang="en-US" dirty="0"/>
          </a:p>
        </p:txBody>
      </p:sp>
      <p:sp>
        <p:nvSpPr>
          <p:cNvPr id="4" name="投影片編號版面配置區 3">
            <a:extLst>
              <a:ext uri="{FF2B5EF4-FFF2-40B4-BE49-F238E27FC236}">
                <a16:creationId xmlns:a16="http://schemas.microsoft.com/office/drawing/2014/main" id="{22F4A373-C961-FD4C-B4EB-9DBE814BD6A6}"/>
              </a:ext>
            </a:extLst>
          </p:cNvPr>
          <p:cNvSpPr>
            <a:spLocks noGrp="1"/>
          </p:cNvSpPr>
          <p:nvPr>
            <p:ph type="sldNum" idx="12"/>
          </p:nvPr>
        </p:nvSpPr>
        <p:spPr/>
        <p:txBody>
          <a:bodyPr/>
          <a:lstStyle/>
          <a:p>
            <a:fld id="{00000000-1234-1234-1234-123412341234}" type="slidenum">
              <a:rPr lang="en-US" smtClean="0"/>
              <a:pPr/>
              <a:t>13</a:t>
            </a:fld>
            <a:endParaRPr lang="en-US" dirty="0"/>
          </a:p>
        </p:txBody>
      </p:sp>
      <p:pic>
        <p:nvPicPr>
          <p:cNvPr id="5" name="圖片 4">
            <a:extLst>
              <a:ext uri="{FF2B5EF4-FFF2-40B4-BE49-F238E27FC236}">
                <a16:creationId xmlns:a16="http://schemas.microsoft.com/office/drawing/2014/main" id="{24684077-A671-6F48-A575-DBBC70AFE133}"/>
              </a:ext>
            </a:extLst>
          </p:cNvPr>
          <p:cNvPicPr>
            <a:picLocks noChangeAspect="1"/>
          </p:cNvPicPr>
          <p:nvPr/>
        </p:nvPicPr>
        <p:blipFill>
          <a:blip r:embed="rId3"/>
          <a:stretch>
            <a:fillRect/>
          </a:stretch>
        </p:blipFill>
        <p:spPr>
          <a:xfrm>
            <a:off x="2094215" y="2486346"/>
            <a:ext cx="8003569" cy="4193985"/>
          </a:xfrm>
          <a:prstGeom prst="rect">
            <a:avLst/>
          </a:prstGeom>
        </p:spPr>
      </p:pic>
    </p:spTree>
    <p:extLst>
      <p:ext uri="{BB962C8B-B14F-4D97-AF65-F5344CB8AC3E}">
        <p14:creationId xmlns:p14="http://schemas.microsoft.com/office/powerpoint/2010/main" val="73719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9BBB17-2C11-2545-9946-8369D41EE7D6}"/>
              </a:ext>
            </a:extLst>
          </p:cNvPr>
          <p:cNvSpPr>
            <a:spLocks noGrp="1"/>
          </p:cNvSpPr>
          <p:nvPr>
            <p:ph type="title"/>
          </p:nvPr>
        </p:nvSpPr>
        <p:spPr/>
        <p:txBody>
          <a:bodyPr/>
          <a:lstStyle/>
          <a:p>
            <a:r>
              <a:rPr kumimoji="1" lang="en-US" altLang="zh-TW" dirty="0"/>
              <a:t>Colab UI</a:t>
            </a:r>
            <a:endParaRPr kumimoji="1" lang="zh-TW" altLang="en-US" dirty="0"/>
          </a:p>
        </p:txBody>
      </p:sp>
      <p:sp>
        <p:nvSpPr>
          <p:cNvPr id="4" name="投影片編號版面配置區 3">
            <a:extLst>
              <a:ext uri="{FF2B5EF4-FFF2-40B4-BE49-F238E27FC236}">
                <a16:creationId xmlns:a16="http://schemas.microsoft.com/office/drawing/2014/main" id="{4CB26B5A-2C20-244C-9FE5-AB7DEA7C5E20}"/>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6" name="圖片 5">
            <a:extLst>
              <a:ext uri="{FF2B5EF4-FFF2-40B4-BE49-F238E27FC236}">
                <a16:creationId xmlns:a16="http://schemas.microsoft.com/office/drawing/2014/main" id="{21ECEF5F-004B-6347-97CD-C0FB6CF9F717}"/>
              </a:ext>
            </a:extLst>
          </p:cNvPr>
          <p:cNvPicPr>
            <a:picLocks noChangeAspect="1"/>
          </p:cNvPicPr>
          <p:nvPr/>
        </p:nvPicPr>
        <p:blipFill>
          <a:blip r:embed="rId3"/>
          <a:stretch>
            <a:fillRect/>
          </a:stretch>
        </p:blipFill>
        <p:spPr>
          <a:xfrm>
            <a:off x="660971" y="2577511"/>
            <a:ext cx="10870058" cy="2052298"/>
          </a:xfrm>
          <a:prstGeom prst="rect">
            <a:avLst/>
          </a:prstGeom>
        </p:spPr>
      </p:pic>
      <p:sp>
        <p:nvSpPr>
          <p:cNvPr id="7" name="文字方塊 6">
            <a:extLst>
              <a:ext uri="{FF2B5EF4-FFF2-40B4-BE49-F238E27FC236}">
                <a16:creationId xmlns:a16="http://schemas.microsoft.com/office/drawing/2014/main" id="{E5FB996D-9071-0448-8074-FF4E2CEC7E2F}"/>
              </a:ext>
            </a:extLst>
          </p:cNvPr>
          <p:cNvSpPr txBox="1"/>
          <p:nvPr/>
        </p:nvSpPr>
        <p:spPr>
          <a:xfrm>
            <a:off x="1335640" y="1769128"/>
            <a:ext cx="2969232"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Notebook Name</a:t>
            </a:r>
            <a:endParaRPr kumimoji="1" lang="zh-TW" altLang="en-US" sz="2800" dirty="0">
              <a:latin typeface="Times New Roman" panose="02020603050405020304" pitchFamily="18" charset="0"/>
              <a:cs typeface="Times New Roman" panose="02020603050405020304" pitchFamily="18" charset="0"/>
            </a:endParaRPr>
          </a:p>
        </p:txBody>
      </p:sp>
      <p:cxnSp>
        <p:nvCxnSpPr>
          <p:cNvPr id="9" name="直線箭頭接點 8">
            <a:extLst>
              <a:ext uri="{FF2B5EF4-FFF2-40B4-BE49-F238E27FC236}">
                <a16:creationId xmlns:a16="http://schemas.microsoft.com/office/drawing/2014/main" id="{D4853657-FE0D-1E45-AA31-DAE7B9D69F68}"/>
              </a:ext>
            </a:extLst>
          </p:cNvPr>
          <p:cNvCxnSpPr>
            <a:cxnSpLocks/>
          </p:cNvCxnSpPr>
          <p:nvPr/>
        </p:nvCxnSpPr>
        <p:spPr>
          <a:xfrm flipH="1">
            <a:off x="1797981" y="2315901"/>
            <a:ext cx="277399" cy="3348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48F0D1DA-D047-0045-8FD9-9BC94435518B}"/>
              </a:ext>
            </a:extLst>
          </p:cNvPr>
          <p:cNvSpPr txBox="1"/>
          <p:nvPr/>
        </p:nvSpPr>
        <p:spPr>
          <a:xfrm>
            <a:off x="999916" y="4708249"/>
            <a:ext cx="959780"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Files</a:t>
            </a:r>
            <a:endParaRPr kumimoji="1" lang="zh-TW" altLang="en-US" sz="2800" dirty="0">
              <a:latin typeface="Times New Roman" panose="02020603050405020304" pitchFamily="18" charset="0"/>
              <a:cs typeface="Times New Roman" panose="02020603050405020304" pitchFamily="18" charset="0"/>
            </a:endParaRPr>
          </a:p>
        </p:txBody>
      </p:sp>
      <p:cxnSp>
        <p:nvCxnSpPr>
          <p:cNvPr id="12" name="直線箭頭接點 11">
            <a:extLst>
              <a:ext uri="{FF2B5EF4-FFF2-40B4-BE49-F238E27FC236}">
                <a16:creationId xmlns:a16="http://schemas.microsoft.com/office/drawing/2014/main" id="{4693B6DD-FE24-C74C-9A79-B9551527C1ED}"/>
              </a:ext>
            </a:extLst>
          </p:cNvPr>
          <p:cNvCxnSpPr>
            <a:cxnSpLocks/>
          </p:cNvCxnSpPr>
          <p:nvPr/>
        </p:nvCxnSpPr>
        <p:spPr>
          <a:xfrm flipH="1" flipV="1">
            <a:off x="1335640" y="3996647"/>
            <a:ext cx="144166" cy="63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24AB029-E513-A44B-BA1C-4FDD8FB05B99}"/>
              </a:ext>
            </a:extLst>
          </p:cNvPr>
          <p:cNvSpPr txBox="1"/>
          <p:nvPr/>
        </p:nvSpPr>
        <p:spPr>
          <a:xfrm>
            <a:off x="4257271" y="2315901"/>
            <a:ext cx="206531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Python Code</a:t>
            </a:r>
            <a:endParaRPr kumimoji="1" lang="zh-TW" altLang="en-US" sz="2800" dirty="0">
              <a:latin typeface="Times New Roman" panose="02020603050405020304" pitchFamily="18" charset="0"/>
              <a:cs typeface="Times New Roman" panose="02020603050405020304" pitchFamily="18" charset="0"/>
            </a:endParaRPr>
          </a:p>
        </p:txBody>
      </p:sp>
      <p:cxnSp>
        <p:nvCxnSpPr>
          <p:cNvPr id="17" name="直線箭頭接點 16">
            <a:extLst>
              <a:ext uri="{FF2B5EF4-FFF2-40B4-BE49-F238E27FC236}">
                <a16:creationId xmlns:a16="http://schemas.microsoft.com/office/drawing/2014/main" id="{87BD6C6D-8921-EF4E-B607-053D48843D47}"/>
              </a:ext>
            </a:extLst>
          </p:cNvPr>
          <p:cNvCxnSpPr>
            <a:cxnSpLocks/>
          </p:cNvCxnSpPr>
          <p:nvPr/>
        </p:nvCxnSpPr>
        <p:spPr>
          <a:xfrm flipH="1">
            <a:off x="4417888" y="2839121"/>
            <a:ext cx="661318" cy="625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B71368E-3DE2-4748-AB05-8B00E822BB64}"/>
              </a:ext>
            </a:extLst>
          </p:cNvPr>
          <p:cNvSpPr txBox="1"/>
          <p:nvPr/>
        </p:nvSpPr>
        <p:spPr>
          <a:xfrm>
            <a:off x="7362289" y="186507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Code Cell</a:t>
            </a:r>
            <a:endParaRPr kumimoji="1" lang="zh-TW" altLang="en-US" sz="2800" dirty="0">
              <a:latin typeface="Times New Roman" panose="02020603050405020304" pitchFamily="18" charset="0"/>
              <a:cs typeface="Times New Roman" panose="02020603050405020304" pitchFamily="18" charset="0"/>
            </a:endParaRPr>
          </a:p>
        </p:txBody>
      </p:sp>
      <p:cxnSp>
        <p:nvCxnSpPr>
          <p:cNvPr id="21" name="直線箭頭接點 20">
            <a:extLst>
              <a:ext uri="{FF2B5EF4-FFF2-40B4-BE49-F238E27FC236}">
                <a16:creationId xmlns:a16="http://schemas.microsoft.com/office/drawing/2014/main" id="{5D7EE384-805E-8F4D-AB52-304A9019647D}"/>
              </a:ext>
            </a:extLst>
          </p:cNvPr>
          <p:cNvCxnSpPr>
            <a:cxnSpLocks/>
          </p:cNvCxnSpPr>
          <p:nvPr/>
        </p:nvCxnSpPr>
        <p:spPr>
          <a:xfrm flipH="1">
            <a:off x="7787812" y="2471540"/>
            <a:ext cx="459807" cy="1038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6CA77057-5CB7-7347-ACEB-1CBC784D88F0}"/>
              </a:ext>
            </a:extLst>
          </p:cNvPr>
          <p:cNvSpPr txBox="1"/>
          <p:nvPr/>
        </p:nvSpPr>
        <p:spPr>
          <a:xfrm>
            <a:off x="2793305" y="4891419"/>
            <a:ext cx="2496621"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Execute Button</a:t>
            </a:r>
            <a:endParaRPr kumimoji="1" lang="zh-TW" altLang="en-US" sz="2800" dirty="0">
              <a:latin typeface="Times New Roman" panose="02020603050405020304" pitchFamily="18" charset="0"/>
              <a:cs typeface="Times New Roman" panose="02020603050405020304" pitchFamily="18" charset="0"/>
            </a:endParaRPr>
          </a:p>
        </p:txBody>
      </p:sp>
      <p:cxnSp>
        <p:nvCxnSpPr>
          <p:cNvPr id="25" name="直線箭頭接點 24">
            <a:extLst>
              <a:ext uri="{FF2B5EF4-FFF2-40B4-BE49-F238E27FC236}">
                <a16:creationId xmlns:a16="http://schemas.microsoft.com/office/drawing/2014/main" id="{BF8F6504-D28D-4C4C-80D0-29F3010C3932}"/>
              </a:ext>
            </a:extLst>
          </p:cNvPr>
          <p:cNvCxnSpPr>
            <a:cxnSpLocks/>
          </p:cNvCxnSpPr>
          <p:nvPr/>
        </p:nvCxnSpPr>
        <p:spPr>
          <a:xfrm flipH="1" flipV="1">
            <a:off x="3164440" y="3603660"/>
            <a:ext cx="267130" cy="13113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2BB2A676-4117-2941-92C3-393852CC0CDF}"/>
              </a:ext>
            </a:extLst>
          </p:cNvPr>
          <p:cNvSpPr txBox="1"/>
          <p:nvPr/>
        </p:nvSpPr>
        <p:spPr>
          <a:xfrm>
            <a:off x="5079206" y="4185029"/>
            <a:ext cx="1363856" cy="523220"/>
          </a:xfrm>
          <a:prstGeom prst="rect">
            <a:avLst/>
          </a:prstGeom>
          <a:noFill/>
        </p:spPr>
        <p:txBody>
          <a:bodyPr wrap="square" rtlCol="0">
            <a:spAutoFit/>
          </a:bodyPr>
          <a:lstStyle/>
          <a:p>
            <a:r>
              <a:rPr kumimoji="1" lang="en-US" altLang="zh-TW" sz="2800" dirty="0">
                <a:latin typeface="Times New Roman" panose="02020603050405020304" pitchFamily="18" charset="0"/>
                <a:cs typeface="Times New Roman" panose="02020603050405020304" pitchFamily="18" charset="0"/>
              </a:rPr>
              <a:t>Output</a:t>
            </a:r>
            <a:endParaRPr kumimoji="1" lang="zh-TW" altLang="en-US" sz="2800" dirty="0">
              <a:latin typeface="Times New Roman" panose="02020603050405020304" pitchFamily="18" charset="0"/>
              <a:cs typeface="Times New Roman" panose="02020603050405020304" pitchFamily="18" charset="0"/>
            </a:endParaRPr>
          </a:p>
        </p:txBody>
      </p:sp>
      <p:cxnSp>
        <p:nvCxnSpPr>
          <p:cNvPr id="32" name="直線箭頭接點 31">
            <a:extLst>
              <a:ext uri="{FF2B5EF4-FFF2-40B4-BE49-F238E27FC236}">
                <a16:creationId xmlns:a16="http://schemas.microsoft.com/office/drawing/2014/main" id="{4396D326-81BB-E344-894D-D60EE6329B29}"/>
              </a:ext>
            </a:extLst>
          </p:cNvPr>
          <p:cNvCxnSpPr>
            <a:cxnSpLocks/>
          </p:cNvCxnSpPr>
          <p:nvPr/>
        </p:nvCxnSpPr>
        <p:spPr>
          <a:xfrm flipH="1" flipV="1">
            <a:off x="3928665" y="3767810"/>
            <a:ext cx="978445" cy="6008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8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A503B-8116-6D4E-AF12-9BD3B4EAC16F}"/>
              </a:ext>
            </a:extLst>
          </p:cNvPr>
          <p:cNvSpPr>
            <a:spLocks noGrp="1"/>
          </p:cNvSpPr>
          <p:nvPr>
            <p:ph type="title"/>
          </p:nvPr>
        </p:nvSpPr>
        <p:spPr/>
        <p:txBody>
          <a:bodyPr/>
          <a:lstStyle/>
          <a:p>
            <a:r>
              <a:rPr kumimoji="1" lang="en-US" altLang="zh-TW" dirty="0"/>
              <a:t>Change to Use GPU</a:t>
            </a:r>
            <a:endParaRPr kumimoji="1" lang="zh-TW" altLang="en-US" dirty="0"/>
          </a:p>
        </p:txBody>
      </p:sp>
      <p:sp>
        <p:nvSpPr>
          <p:cNvPr id="3" name="文字版面配置區 2">
            <a:extLst>
              <a:ext uri="{FF2B5EF4-FFF2-40B4-BE49-F238E27FC236}">
                <a16:creationId xmlns:a16="http://schemas.microsoft.com/office/drawing/2014/main" id="{9E4A5C2A-2038-DC4C-9577-F3CE4BB7E57F}"/>
              </a:ext>
            </a:extLst>
          </p:cNvPr>
          <p:cNvSpPr>
            <a:spLocks noGrp="1"/>
          </p:cNvSpPr>
          <p:nvPr>
            <p:ph type="body" idx="1"/>
          </p:nvPr>
        </p:nvSpPr>
        <p:spPr>
          <a:xfrm>
            <a:off x="838200" y="1825625"/>
            <a:ext cx="10515600" cy="732640"/>
          </a:xfrm>
        </p:spPr>
        <p:txBody>
          <a:bodyPr/>
          <a:lstStyle/>
          <a:p>
            <a:r>
              <a:rPr kumimoji="1" lang="en-US" altLang="zh-TW" dirty="0"/>
              <a:t>We can change to GPU </a:t>
            </a:r>
            <a:r>
              <a:rPr kumimoji="1" lang="en" altLang="zh-TW" dirty="0"/>
              <a:t>h</a:t>
            </a:r>
            <a:r>
              <a:rPr lang="en" altLang="zh-TW" dirty="0"/>
              <a:t>ardware accelerator.</a:t>
            </a:r>
            <a:endParaRPr kumimoji="1" lang="zh-TW" altLang="en-US" dirty="0"/>
          </a:p>
        </p:txBody>
      </p:sp>
      <p:sp>
        <p:nvSpPr>
          <p:cNvPr id="4" name="投影片編號版面配置區 3">
            <a:extLst>
              <a:ext uri="{FF2B5EF4-FFF2-40B4-BE49-F238E27FC236}">
                <a16:creationId xmlns:a16="http://schemas.microsoft.com/office/drawing/2014/main" id="{200A49D9-7D15-8248-8BFA-5D267376D52B}"/>
              </a:ext>
            </a:extLst>
          </p:cNvPr>
          <p:cNvSpPr>
            <a:spLocks noGrp="1"/>
          </p:cNvSpPr>
          <p:nvPr>
            <p:ph type="sldNum" idx="12"/>
          </p:nvPr>
        </p:nvSpPr>
        <p:spPr/>
        <p:txBody>
          <a:bodyPr/>
          <a:lstStyle/>
          <a:p>
            <a:fld id="{00000000-1234-1234-1234-123412341234}" type="slidenum">
              <a:rPr lang="en-US" smtClean="0"/>
              <a:pPr/>
              <a:t>15</a:t>
            </a:fld>
            <a:endParaRPr lang="en-US" dirty="0"/>
          </a:p>
        </p:txBody>
      </p:sp>
      <p:pic>
        <p:nvPicPr>
          <p:cNvPr id="6" name="圖片 5">
            <a:extLst>
              <a:ext uri="{FF2B5EF4-FFF2-40B4-BE49-F238E27FC236}">
                <a16:creationId xmlns:a16="http://schemas.microsoft.com/office/drawing/2014/main" id="{48C32FCB-7D4C-1845-A2E7-1E864659F806}"/>
              </a:ext>
            </a:extLst>
          </p:cNvPr>
          <p:cNvPicPr>
            <a:picLocks noChangeAspect="1"/>
          </p:cNvPicPr>
          <p:nvPr/>
        </p:nvPicPr>
        <p:blipFill>
          <a:blip r:embed="rId3"/>
          <a:stretch>
            <a:fillRect/>
          </a:stretch>
        </p:blipFill>
        <p:spPr>
          <a:xfrm>
            <a:off x="1463539" y="2645577"/>
            <a:ext cx="4632461" cy="3847298"/>
          </a:xfrm>
          <a:prstGeom prst="rect">
            <a:avLst/>
          </a:prstGeom>
        </p:spPr>
      </p:pic>
      <p:pic>
        <p:nvPicPr>
          <p:cNvPr id="8" name="圖片 7">
            <a:extLst>
              <a:ext uri="{FF2B5EF4-FFF2-40B4-BE49-F238E27FC236}">
                <a16:creationId xmlns:a16="http://schemas.microsoft.com/office/drawing/2014/main" id="{DECF6AEE-BF50-324D-8B09-E3A982A90783}"/>
              </a:ext>
            </a:extLst>
          </p:cNvPr>
          <p:cNvPicPr>
            <a:picLocks noChangeAspect="1"/>
          </p:cNvPicPr>
          <p:nvPr/>
        </p:nvPicPr>
        <p:blipFill>
          <a:blip r:embed="rId4"/>
          <a:stretch>
            <a:fillRect/>
          </a:stretch>
        </p:blipFill>
        <p:spPr>
          <a:xfrm>
            <a:off x="6542783" y="2736457"/>
            <a:ext cx="5003800" cy="3441700"/>
          </a:xfrm>
          <a:prstGeom prst="rect">
            <a:avLst/>
          </a:prstGeom>
        </p:spPr>
      </p:pic>
    </p:spTree>
    <p:extLst>
      <p:ext uri="{BB962C8B-B14F-4D97-AF65-F5344CB8AC3E}">
        <p14:creationId xmlns:p14="http://schemas.microsoft.com/office/powerpoint/2010/main" val="400201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AB7751-7C37-4C47-91D8-0AA51317C4BB}"/>
              </a:ext>
            </a:extLst>
          </p:cNvPr>
          <p:cNvSpPr>
            <a:spLocks noGrp="1"/>
          </p:cNvSpPr>
          <p:nvPr>
            <p:ph type="title"/>
          </p:nvPr>
        </p:nvSpPr>
        <p:spPr/>
        <p:txBody>
          <a:bodyPr/>
          <a:lstStyle/>
          <a:p>
            <a:r>
              <a:rPr kumimoji="1" lang="en-US" altLang="zh-TW" dirty="0"/>
              <a:t>Open Cats and </a:t>
            </a:r>
            <a:r>
              <a:rPr lang="en" altLang="zh-TW" dirty="0"/>
              <a:t>Corgis</a:t>
            </a:r>
            <a:r>
              <a:rPr kumimoji="1" lang="en-US" altLang="zh-TW" dirty="0"/>
              <a:t> Mode</a:t>
            </a:r>
            <a:endParaRPr kumimoji="1" lang="zh-TW" altLang="en-US" dirty="0"/>
          </a:p>
        </p:txBody>
      </p:sp>
      <p:sp>
        <p:nvSpPr>
          <p:cNvPr id="3" name="文字版面配置區 2">
            <a:extLst>
              <a:ext uri="{FF2B5EF4-FFF2-40B4-BE49-F238E27FC236}">
                <a16:creationId xmlns:a16="http://schemas.microsoft.com/office/drawing/2014/main" id="{3F3779E3-AFDA-064F-ACCC-449A2F5919D2}"/>
              </a:ext>
            </a:extLst>
          </p:cNvPr>
          <p:cNvSpPr>
            <a:spLocks noGrp="1"/>
          </p:cNvSpPr>
          <p:nvPr>
            <p:ph type="body" idx="1"/>
          </p:nvPr>
        </p:nvSpPr>
        <p:spPr>
          <a:xfrm>
            <a:off x="838200" y="1825625"/>
            <a:ext cx="10515600" cy="1043699"/>
          </a:xfrm>
        </p:spPr>
        <p:txBody>
          <a:bodyPr/>
          <a:lstStyle/>
          <a:p>
            <a:r>
              <a:rPr kumimoji="1" lang="en-US" altLang="zh-TW" dirty="0"/>
              <a:t>Please follow the steps to open cats and corgis mode, which can please you during coding works.</a:t>
            </a:r>
            <a:endParaRPr kumimoji="1" lang="zh-TW" altLang="en-US" dirty="0"/>
          </a:p>
        </p:txBody>
      </p:sp>
      <p:sp>
        <p:nvSpPr>
          <p:cNvPr id="4" name="投影片編號版面配置區 3">
            <a:extLst>
              <a:ext uri="{FF2B5EF4-FFF2-40B4-BE49-F238E27FC236}">
                <a16:creationId xmlns:a16="http://schemas.microsoft.com/office/drawing/2014/main" id="{D1DD29EE-2B7C-2E4D-BF79-2B01DB616091}"/>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6" name="圖片 5">
            <a:extLst>
              <a:ext uri="{FF2B5EF4-FFF2-40B4-BE49-F238E27FC236}">
                <a16:creationId xmlns:a16="http://schemas.microsoft.com/office/drawing/2014/main" id="{207D0649-3A6B-3247-9941-E741BF7F7CB3}"/>
              </a:ext>
            </a:extLst>
          </p:cNvPr>
          <p:cNvPicPr>
            <a:picLocks noChangeAspect="1"/>
          </p:cNvPicPr>
          <p:nvPr/>
        </p:nvPicPr>
        <p:blipFill>
          <a:blip r:embed="rId3"/>
          <a:stretch>
            <a:fillRect/>
          </a:stretch>
        </p:blipFill>
        <p:spPr>
          <a:xfrm>
            <a:off x="1560347" y="3296142"/>
            <a:ext cx="3583456" cy="3060208"/>
          </a:xfrm>
          <a:prstGeom prst="rect">
            <a:avLst/>
          </a:prstGeom>
        </p:spPr>
      </p:pic>
      <p:pic>
        <p:nvPicPr>
          <p:cNvPr id="7" name="圖片 6">
            <a:extLst>
              <a:ext uri="{FF2B5EF4-FFF2-40B4-BE49-F238E27FC236}">
                <a16:creationId xmlns:a16="http://schemas.microsoft.com/office/drawing/2014/main" id="{AA695EF8-1561-244F-BB43-4069AAEA56A4}"/>
              </a:ext>
            </a:extLst>
          </p:cNvPr>
          <p:cNvPicPr>
            <a:picLocks noChangeAspect="1"/>
          </p:cNvPicPr>
          <p:nvPr/>
        </p:nvPicPr>
        <p:blipFill>
          <a:blip r:embed="rId4"/>
          <a:stretch>
            <a:fillRect/>
          </a:stretch>
        </p:blipFill>
        <p:spPr>
          <a:xfrm>
            <a:off x="6117020" y="3192782"/>
            <a:ext cx="4361793" cy="3163568"/>
          </a:xfrm>
          <a:prstGeom prst="rect">
            <a:avLst/>
          </a:prstGeom>
        </p:spPr>
      </p:pic>
    </p:spTree>
    <p:extLst>
      <p:ext uri="{BB962C8B-B14F-4D97-AF65-F5344CB8AC3E}">
        <p14:creationId xmlns:p14="http://schemas.microsoft.com/office/powerpoint/2010/main" val="100210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83504-65B2-1F4B-AE7C-24C11352236D}"/>
              </a:ext>
            </a:extLst>
          </p:cNvPr>
          <p:cNvSpPr>
            <a:spLocks noGrp="1"/>
          </p:cNvSpPr>
          <p:nvPr>
            <p:ph type="title"/>
          </p:nvPr>
        </p:nvSpPr>
        <p:spPr/>
        <p:txBody>
          <a:bodyPr/>
          <a:lstStyle/>
          <a:p>
            <a:r>
              <a:rPr kumimoji="1" lang="en-US" altLang="zh-TW" dirty="0"/>
              <a:t>Open Cats and </a:t>
            </a:r>
            <a:r>
              <a:rPr lang="en" altLang="zh-TW" dirty="0"/>
              <a:t>Corgis</a:t>
            </a:r>
            <a:r>
              <a:rPr kumimoji="1" lang="en-US" altLang="zh-TW" dirty="0"/>
              <a:t> Mode (Cont’d)</a:t>
            </a:r>
            <a:endParaRPr kumimoji="1" lang="zh-TW" altLang="en-US" dirty="0"/>
          </a:p>
        </p:txBody>
      </p:sp>
      <p:sp>
        <p:nvSpPr>
          <p:cNvPr id="3" name="文字版面配置區 2">
            <a:extLst>
              <a:ext uri="{FF2B5EF4-FFF2-40B4-BE49-F238E27FC236}">
                <a16:creationId xmlns:a16="http://schemas.microsoft.com/office/drawing/2014/main" id="{68163793-94CD-9749-993E-25753C641DF8}"/>
              </a:ext>
            </a:extLst>
          </p:cNvPr>
          <p:cNvSpPr>
            <a:spLocks noGrp="1"/>
          </p:cNvSpPr>
          <p:nvPr>
            <p:ph type="body" idx="1"/>
          </p:nvPr>
        </p:nvSpPr>
        <p:spPr>
          <a:xfrm>
            <a:off x="838200" y="1825625"/>
            <a:ext cx="10515600" cy="686347"/>
          </a:xfrm>
        </p:spPr>
        <p:txBody>
          <a:bodyPr/>
          <a:lstStyle/>
          <a:p>
            <a:r>
              <a:rPr kumimoji="1" lang="en-US" altLang="zh-TW" dirty="0"/>
              <a:t>Once opened, you can see there are cats and corgis on your screen.</a:t>
            </a:r>
            <a:endParaRPr kumimoji="1" lang="zh-TW" altLang="en-US" dirty="0"/>
          </a:p>
        </p:txBody>
      </p:sp>
      <p:sp>
        <p:nvSpPr>
          <p:cNvPr id="4" name="投影片編號版面配置區 3">
            <a:extLst>
              <a:ext uri="{FF2B5EF4-FFF2-40B4-BE49-F238E27FC236}">
                <a16:creationId xmlns:a16="http://schemas.microsoft.com/office/drawing/2014/main" id="{1D464A41-D3EF-0A47-AA3C-DB5D90E6D478}"/>
              </a:ext>
            </a:extLst>
          </p:cNvPr>
          <p:cNvSpPr>
            <a:spLocks noGrp="1"/>
          </p:cNvSpPr>
          <p:nvPr>
            <p:ph type="sldNum" idx="12"/>
          </p:nvPr>
        </p:nvSpPr>
        <p:spPr/>
        <p:txBody>
          <a:bodyPr/>
          <a:lstStyle/>
          <a:p>
            <a:fld id="{00000000-1234-1234-1234-123412341234}" type="slidenum">
              <a:rPr lang="en-US" smtClean="0"/>
              <a:pPr/>
              <a:t>17</a:t>
            </a:fld>
            <a:endParaRPr lang="en-US" dirty="0"/>
          </a:p>
        </p:txBody>
      </p:sp>
      <p:pic>
        <p:nvPicPr>
          <p:cNvPr id="5" name="圖片 4">
            <a:extLst>
              <a:ext uri="{FF2B5EF4-FFF2-40B4-BE49-F238E27FC236}">
                <a16:creationId xmlns:a16="http://schemas.microsoft.com/office/drawing/2014/main" id="{F601A402-E264-6C4F-A6D7-D5177205BA5C}"/>
              </a:ext>
            </a:extLst>
          </p:cNvPr>
          <p:cNvPicPr>
            <a:picLocks noChangeAspect="1"/>
          </p:cNvPicPr>
          <p:nvPr/>
        </p:nvPicPr>
        <p:blipFill>
          <a:blip r:embed="rId3"/>
          <a:stretch>
            <a:fillRect/>
          </a:stretch>
        </p:blipFill>
        <p:spPr>
          <a:xfrm>
            <a:off x="1828800" y="3689897"/>
            <a:ext cx="8534400" cy="850900"/>
          </a:xfrm>
          <a:prstGeom prst="rect">
            <a:avLst/>
          </a:prstGeom>
        </p:spPr>
      </p:pic>
      <p:sp>
        <p:nvSpPr>
          <p:cNvPr id="6" name="文字版面配置區 2">
            <a:extLst>
              <a:ext uri="{FF2B5EF4-FFF2-40B4-BE49-F238E27FC236}">
                <a16:creationId xmlns:a16="http://schemas.microsoft.com/office/drawing/2014/main" id="{9738186D-E2A2-9342-9B32-7903FCCAA9B1}"/>
              </a:ext>
            </a:extLst>
          </p:cNvPr>
          <p:cNvSpPr txBox="1">
            <a:spLocks/>
          </p:cNvSpPr>
          <p:nvPr/>
        </p:nvSpPr>
        <p:spPr>
          <a:xfrm>
            <a:off x="838200" y="5191892"/>
            <a:ext cx="10515600" cy="68634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kumimoji="1" lang="en-US" altLang="zh-TW" dirty="0"/>
              <a:t>That’s the most important function of Google colab, absolutely.</a:t>
            </a:r>
            <a:endParaRPr kumimoji="1" lang="zh-TW" altLang="en-US" dirty="0"/>
          </a:p>
        </p:txBody>
      </p:sp>
    </p:spTree>
    <p:extLst>
      <p:ext uri="{BB962C8B-B14F-4D97-AF65-F5344CB8AC3E}">
        <p14:creationId xmlns:p14="http://schemas.microsoft.com/office/powerpoint/2010/main" val="27754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Tensor Flow Dataset (TFDS)</a:t>
            </a:r>
            <a:endParaRPr dirty="0"/>
          </a:p>
        </p:txBody>
      </p:sp>
      <p:sp>
        <p:nvSpPr>
          <p:cNvPr id="116" name="Google Shape;11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TFDS is a python model that can help use to get datasets.</a:t>
            </a:r>
            <a:endParaRPr dirty="0"/>
          </a:p>
          <a:p>
            <a:pPr marL="228600" lvl="0" indent="-228600" algn="l" rtl="0">
              <a:lnSpc>
                <a:spcPct val="90000"/>
              </a:lnSpc>
              <a:spcBef>
                <a:spcPts val="1000"/>
              </a:spcBef>
              <a:spcAft>
                <a:spcPts val="0"/>
              </a:spcAft>
              <a:buClr>
                <a:schemeClr val="dk1"/>
              </a:buClr>
              <a:buSzPts val="2800"/>
              <a:buChar char="•"/>
            </a:pPr>
            <a:r>
              <a:rPr lang="en-US" dirty="0"/>
              <a:t>Install TFDS with pip.</a:t>
            </a:r>
            <a:endParaRPr dirty="0"/>
          </a:p>
          <a:p>
            <a:pPr marL="685800" lvl="1" indent="-228600" algn="l" rtl="0">
              <a:lnSpc>
                <a:spcPct val="90000"/>
              </a:lnSpc>
              <a:spcBef>
                <a:spcPts val="500"/>
              </a:spcBef>
              <a:spcAft>
                <a:spcPts val="0"/>
              </a:spcAft>
              <a:buClr>
                <a:schemeClr val="dk1"/>
              </a:buClr>
              <a:buSzPts val="2800"/>
              <a:buChar char="•"/>
            </a:pPr>
            <a:r>
              <a:rPr lang="en-US" dirty="0"/>
              <a:t>!pip install </a:t>
            </a:r>
            <a:r>
              <a:rPr lang="en-US" dirty="0" err="1"/>
              <a:t>tensorflow</a:t>
            </a:r>
            <a:r>
              <a:rPr lang="en-US" dirty="0"/>
              <a:t>-datasets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7" name="Google Shape;11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BC244-A4D8-47D2-B0CA-5EC39F54B9A1}"/>
              </a:ext>
            </a:extLst>
          </p:cNvPr>
          <p:cNvSpPr>
            <a:spLocks noGrp="1"/>
          </p:cNvSpPr>
          <p:nvPr>
            <p:ph type="title"/>
          </p:nvPr>
        </p:nvSpPr>
        <p:spPr/>
        <p:txBody>
          <a:bodyPr/>
          <a:lstStyle/>
          <a:p>
            <a:r>
              <a:rPr lang="en-US" altLang="zh-TW" dirty="0"/>
              <a:t>Import Packages</a:t>
            </a:r>
            <a:endParaRPr lang="zh-TW" altLang="en-US" dirty="0"/>
          </a:p>
        </p:txBody>
      </p:sp>
      <p:sp>
        <p:nvSpPr>
          <p:cNvPr id="4" name="投影片編號版面配置區 3">
            <a:extLst>
              <a:ext uri="{FF2B5EF4-FFF2-40B4-BE49-F238E27FC236}">
                <a16:creationId xmlns:a16="http://schemas.microsoft.com/office/drawing/2014/main" id="{64E776BE-A25F-461B-9B62-E7CFE8E738FA}"/>
              </a:ext>
            </a:extLst>
          </p:cNvPr>
          <p:cNvSpPr>
            <a:spLocks noGrp="1"/>
          </p:cNvSpPr>
          <p:nvPr>
            <p:ph type="sldNum" idx="12"/>
          </p:nvPr>
        </p:nvSpPr>
        <p:spPr/>
        <p:txBody>
          <a:bodyPr/>
          <a:lstStyle/>
          <a:p>
            <a:fld id="{00000000-1234-1234-1234-123412341234}" type="slidenum">
              <a:rPr lang="en-US" smtClean="0"/>
              <a:pPr/>
              <a:t>19</a:t>
            </a:fld>
            <a:endParaRPr lang="en-US" dirty="0"/>
          </a:p>
        </p:txBody>
      </p:sp>
      <p:pic>
        <p:nvPicPr>
          <p:cNvPr id="3" name="圖片 2">
            <a:extLst>
              <a:ext uri="{FF2B5EF4-FFF2-40B4-BE49-F238E27FC236}">
                <a16:creationId xmlns:a16="http://schemas.microsoft.com/office/drawing/2014/main" id="{AB30497D-D84E-7749-846E-AEE1189CF5DD}"/>
              </a:ext>
            </a:extLst>
          </p:cNvPr>
          <p:cNvPicPr>
            <a:picLocks noChangeAspect="1"/>
          </p:cNvPicPr>
          <p:nvPr/>
        </p:nvPicPr>
        <p:blipFill>
          <a:blip r:embed="rId3"/>
          <a:stretch>
            <a:fillRect/>
          </a:stretch>
        </p:blipFill>
        <p:spPr>
          <a:xfrm>
            <a:off x="1244600" y="2791619"/>
            <a:ext cx="9702800" cy="2463800"/>
          </a:xfrm>
          <a:prstGeom prst="rect">
            <a:avLst/>
          </a:prstGeom>
        </p:spPr>
      </p:pic>
    </p:spTree>
    <p:extLst>
      <p:ext uri="{BB962C8B-B14F-4D97-AF65-F5344CB8AC3E}">
        <p14:creationId xmlns:p14="http://schemas.microsoft.com/office/powerpoint/2010/main" val="149132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Agenda</a:t>
            </a:r>
            <a:endParaRPr kumimoji="1" lang="zh-TW" altLang="en-US" dirty="0"/>
          </a:p>
        </p:txBody>
      </p:sp>
      <p:sp>
        <p:nvSpPr>
          <p:cNvPr id="4" name="投影片編號版面配置區 3">
            <a:extLst>
              <a:ext uri="{FF2B5EF4-FFF2-40B4-BE49-F238E27FC236}">
                <a16:creationId xmlns:a16="http://schemas.microsoft.com/office/drawing/2014/main" id="{46892000-7014-414A-80A5-5282C7C3BD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 name="圖片 9">
            <a:extLst>
              <a:ext uri="{FF2B5EF4-FFF2-40B4-BE49-F238E27FC236}">
                <a16:creationId xmlns:a16="http://schemas.microsoft.com/office/drawing/2014/main" id="{25F58BFE-03AA-EB4C-9F7E-72D49ED171B1}"/>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697908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TFDS (Cont’d)</a:t>
            </a:r>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3" name="圖片 2">
            <a:extLst>
              <a:ext uri="{FF2B5EF4-FFF2-40B4-BE49-F238E27FC236}">
                <a16:creationId xmlns:a16="http://schemas.microsoft.com/office/drawing/2014/main" id="{B574F482-F933-9844-98D4-8729E782EFC1}"/>
              </a:ext>
            </a:extLst>
          </p:cNvPr>
          <p:cNvPicPr>
            <a:picLocks noChangeAspect="1"/>
          </p:cNvPicPr>
          <p:nvPr/>
        </p:nvPicPr>
        <p:blipFill>
          <a:blip r:embed="rId3"/>
          <a:stretch>
            <a:fillRect/>
          </a:stretch>
        </p:blipFill>
        <p:spPr>
          <a:xfrm>
            <a:off x="1365250" y="1839119"/>
            <a:ext cx="9461500" cy="4368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F8DD0-D83D-6C41-B83B-3D7D8CE748B0}"/>
              </a:ext>
            </a:extLst>
          </p:cNvPr>
          <p:cNvSpPr>
            <a:spLocks noGrp="1"/>
          </p:cNvSpPr>
          <p:nvPr>
            <p:ph type="title"/>
          </p:nvPr>
        </p:nvSpPr>
        <p:spPr/>
        <p:txBody>
          <a:bodyPr/>
          <a:lstStyle/>
          <a:p>
            <a:r>
              <a:rPr kumimoji="1" lang="en-US" altLang="zh-TW" dirty="0"/>
              <a:t>Sarcasm Detection</a:t>
            </a:r>
            <a:endParaRPr kumimoji="1" lang="zh-TW" altLang="en-US" dirty="0"/>
          </a:p>
        </p:txBody>
      </p:sp>
      <p:sp>
        <p:nvSpPr>
          <p:cNvPr id="3" name="文字版面配置區 2">
            <a:extLst>
              <a:ext uri="{FF2B5EF4-FFF2-40B4-BE49-F238E27FC236}">
                <a16:creationId xmlns:a16="http://schemas.microsoft.com/office/drawing/2014/main" id="{00D14CFB-210F-2648-B3AF-6DCB69586627}"/>
              </a:ext>
            </a:extLst>
          </p:cNvPr>
          <p:cNvSpPr>
            <a:spLocks noGrp="1"/>
          </p:cNvSpPr>
          <p:nvPr>
            <p:ph type="body" idx="1"/>
          </p:nvPr>
        </p:nvSpPr>
        <p:spPr/>
        <p:txBody>
          <a:bodyPr/>
          <a:lstStyle/>
          <a:p>
            <a:r>
              <a:rPr kumimoji="1" lang="en-US" altLang="zh-TW" dirty="0"/>
              <a:t>We are going to build a sarcasm detection model.</a:t>
            </a:r>
          </a:p>
          <a:p>
            <a:r>
              <a:rPr kumimoji="1" lang="en-US" altLang="zh-TW" dirty="0"/>
              <a:t>This model can help us to classify the sentence sarcasm or not.</a:t>
            </a:r>
          </a:p>
          <a:p>
            <a:r>
              <a:rPr kumimoji="1" lang="en-US" altLang="zh-TW" dirty="0"/>
              <a:t>We will complete this experiment with Keras.</a:t>
            </a:r>
            <a:endParaRPr kumimoji="1" lang="zh-TW" altLang="en-US" dirty="0"/>
          </a:p>
        </p:txBody>
      </p:sp>
      <p:sp>
        <p:nvSpPr>
          <p:cNvPr id="4" name="投影片編號版面配置區 3">
            <a:extLst>
              <a:ext uri="{FF2B5EF4-FFF2-40B4-BE49-F238E27FC236}">
                <a16:creationId xmlns:a16="http://schemas.microsoft.com/office/drawing/2014/main" id="{5EACF19F-0748-4D4B-A3F0-16DD8B85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3080" name="Picture 8" descr="Sarcasm T Shirts – Buy Printed Sarcasm T Shirt Online – WYO">
            <a:extLst>
              <a:ext uri="{FF2B5EF4-FFF2-40B4-BE49-F238E27FC236}">
                <a16:creationId xmlns:a16="http://schemas.microsoft.com/office/drawing/2014/main" id="{89745073-9EB8-F046-B33F-367AD7120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00" y="3074001"/>
            <a:ext cx="4252311" cy="425231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97B552A-8059-5E40-8C65-737CAADC22F4}"/>
              </a:ext>
            </a:extLst>
          </p:cNvPr>
          <p:cNvSpPr txBox="1"/>
          <p:nvPr/>
        </p:nvSpPr>
        <p:spPr>
          <a:xfrm>
            <a:off x="3993500" y="6649380"/>
            <a:ext cx="4204997"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www.wyo.in</a:t>
            </a:r>
            <a:r>
              <a:rPr kumimoji="1" lang="en" altLang="zh-TW" sz="800" dirty="0">
                <a:solidFill>
                  <a:schemeClr val="bg1">
                    <a:lumMod val="75000"/>
                  </a:schemeClr>
                </a:solidFill>
              </a:rPr>
              <a:t>/pub/media/</a:t>
            </a:r>
            <a:r>
              <a:rPr kumimoji="1" lang="en" altLang="zh-TW" sz="800" dirty="0" err="1">
                <a:solidFill>
                  <a:schemeClr val="bg1">
                    <a:lumMod val="75000"/>
                  </a:schemeClr>
                </a:solidFill>
              </a:rPr>
              <a:t>mf_webp</a:t>
            </a:r>
            <a:r>
              <a:rPr kumimoji="1" lang="en" altLang="zh-TW" sz="800" dirty="0">
                <a:solidFill>
                  <a:schemeClr val="bg1">
                    <a:lumMod val="75000"/>
                  </a:schemeClr>
                </a:solidFill>
              </a:rPr>
              <a:t>/</a:t>
            </a:r>
            <a:r>
              <a:rPr kumimoji="1" lang="en" altLang="zh-TW" sz="800" dirty="0" err="1">
                <a:solidFill>
                  <a:schemeClr val="bg1">
                    <a:lumMod val="75000"/>
                  </a:schemeClr>
                </a:solidFill>
              </a:rPr>
              <a:t>png</a:t>
            </a:r>
            <a:r>
              <a:rPr kumimoji="1" lang="en" altLang="zh-TW" sz="800" dirty="0">
                <a:solidFill>
                  <a:schemeClr val="bg1">
                    <a:lumMod val="75000"/>
                  </a:schemeClr>
                </a:solidFill>
              </a:rPr>
              <a:t>/media/catalog/</a:t>
            </a:r>
            <a:r>
              <a:rPr kumimoji="1" lang="en" altLang="zh-TW" sz="800" dirty="0" err="1">
                <a:solidFill>
                  <a:schemeClr val="bg1">
                    <a:lumMod val="75000"/>
                  </a:schemeClr>
                </a:solidFill>
              </a:rPr>
              <a:t>tmp</a:t>
            </a:r>
            <a:r>
              <a:rPr kumimoji="1" lang="en" altLang="zh-TW" sz="800" dirty="0">
                <a:solidFill>
                  <a:schemeClr val="bg1">
                    <a:lumMod val="75000"/>
                  </a:schemeClr>
                </a:solidFill>
              </a:rPr>
              <a:t>/category/</a:t>
            </a:r>
            <a:r>
              <a:rPr kumimoji="1" lang="en" altLang="zh-TW" sz="800" dirty="0" err="1">
                <a:solidFill>
                  <a:schemeClr val="bg1">
                    <a:lumMod val="75000"/>
                  </a:schemeClr>
                </a:solidFill>
              </a:rPr>
              <a:t>Sarcasm.webp</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382517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BD98A789-F2B0-C749-B337-80774B7FC06D}"/>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3112384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a:t>
            </a:r>
            <a:endParaRPr/>
          </a:p>
        </p:txBody>
      </p:sp>
      <p:sp>
        <p:nvSpPr>
          <p:cNvPr id="130" name="Google Shape;1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replace the words with numbers in a sentence. </a:t>
            </a:r>
            <a:endParaRPr dirty="0"/>
          </a:p>
          <a:p>
            <a:pPr marL="685800" lvl="1" indent="-228600">
              <a:spcBef>
                <a:spcPts val="1000"/>
              </a:spcBef>
            </a:pPr>
            <a:r>
              <a:rPr lang="en-US" dirty="0"/>
              <a:t>“I love dog” = [1, 2, 5]</a:t>
            </a:r>
            <a:endParaRPr dirty="0"/>
          </a:p>
          <a:p>
            <a:pPr marL="685800" lvl="1" indent="-228600">
              <a:spcBef>
                <a:spcPts val="1000"/>
              </a:spcBef>
            </a:pPr>
            <a:r>
              <a:rPr lang="en-US" dirty="0"/>
              <a:t>“I love cat” = [1, 2, 3]</a:t>
            </a:r>
            <a:endParaRPr dirty="0"/>
          </a:p>
          <a:p>
            <a:pPr marL="685800" lvl="1" indent="-228600">
              <a:spcBef>
                <a:spcPts val="1000"/>
              </a:spcBef>
            </a:pPr>
            <a:r>
              <a:rPr lang="en-US" dirty="0"/>
              <a:t>“I love a cat” = [1, 2, 4, 3]</a:t>
            </a:r>
            <a:endParaRPr dirty="0"/>
          </a:p>
        </p:txBody>
      </p:sp>
      <p:sp>
        <p:nvSpPr>
          <p:cNvPr id="131" name="Google Shape;1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Tokenization (Cont’d)</a:t>
            </a:r>
            <a:endParaRPr/>
          </a:p>
        </p:txBody>
      </p:sp>
      <p:sp>
        <p:nvSpPr>
          <p:cNvPr id="137" name="Google Shape;1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139" name="Google Shape;139;p20"/>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use python package to do the tokenization easily. </a:t>
            </a:r>
            <a:endParaRPr dirty="0"/>
          </a:p>
        </p:txBody>
      </p:sp>
      <p:pic>
        <p:nvPicPr>
          <p:cNvPr id="2" name="圖片 1">
            <a:extLst>
              <a:ext uri="{FF2B5EF4-FFF2-40B4-BE49-F238E27FC236}">
                <a16:creationId xmlns:a16="http://schemas.microsoft.com/office/drawing/2014/main" id="{86C566C5-D7C1-0E4D-B497-CB006EC5326D}"/>
              </a:ext>
            </a:extLst>
          </p:cNvPr>
          <p:cNvPicPr>
            <a:picLocks noChangeAspect="1"/>
          </p:cNvPicPr>
          <p:nvPr/>
        </p:nvPicPr>
        <p:blipFill>
          <a:blip r:embed="rId3"/>
          <a:stretch>
            <a:fillRect/>
          </a:stretch>
        </p:blipFill>
        <p:spPr>
          <a:xfrm>
            <a:off x="2374900" y="2470150"/>
            <a:ext cx="7442200" cy="3886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Texts to Sequences</a:t>
            </a:r>
            <a:endParaRPr/>
          </a:p>
        </p:txBody>
      </p:sp>
      <p:sp>
        <p:nvSpPr>
          <p:cNvPr id="145" name="Google Shape;1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 name="Google Shape;139;p20">
            <a:extLst>
              <a:ext uri="{FF2B5EF4-FFF2-40B4-BE49-F238E27FC236}">
                <a16:creationId xmlns:a16="http://schemas.microsoft.com/office/drawing/2014/main" id="{B01A17CF-B7A2-9C4D-A241-89C9570AE6B8}"/>
              </a:ext>
            </a:extLst>
          </p:cNvPr>
          <p:cNvSpPr txBox="1">
            <a:spLocks noGrp="1"/>
          </p:cNvSpPr>
          <p:nvPr>
            <p:ph type="body" idx="1"/>
          </p:nvPr>
        </p:nvSpPr>
        <p:spPr>
          <a:xfrm>
            <a:off x="838200" y="154496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should combine the indexes with the sentences. </a:t>
            </a:r>
            <a:endParaRPr dirty="0"/>
          </a:p>
        </p:txBody>
      </p:sp>
      <p:pic>
        <p:nvPicPr>
          <p:cNvPr id="3" name="圖片 2">
            <a:extLst>
              <a:ext uri="{FF2B5EF4-FFF2-40B4-BE49-F238E27FC236}">
                <a16:creationId xmlns:a16="http://schemas.microsoft.com/office/drawing/2014/main" id="{A27864C3-5972-5D4A-855D-BFD35C2941F1}"/>
              </a:ext>
            </a:extLst>
          </p:cNvPr>
          <p:cNvPicPr>
            <a:picLocks noChangeAspect="1"/>
          </p:cNvPicPr>
          <p:nvPr/>
        </p:nvPicPr>
        <p:blipFill>
          <a:blip r:embed="rId3"/>
          <a:stretch>
            <a:fillRect/>
          </a:stretch>
        </p:blipFill>
        <p:spPr>
          <a:xfrm>
            <a:off x="996950" y="2470150"/>
            <a:ext cx="10198100" cy="3886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圖片 1">
            <a:extLst>
              <a:ext uri="{FF2B5EF4-FFF2-40B4-BE49-F238E27FC236}">
                <a16:creationId xmlns:a16="http://schemas.microsoft.com/office/drawing/2014/main" id="{09447433-2D6B-AA46-AF62-C6314D5CA9C1}"/>
              </a:ext>
            </a:extLst>
          </p:cNvPr>
          <p:cNvPicPr>
            <a:picLocks noChangeAspect="1"/>
          </p:cNvPicPr>
          <p:nvPr/>
        </p:nvPicPr>
        <p:blipFill>
          <a:blip r:embed="rId3"/>
          <a:stretch>
            <a:fillRect/>
          </a:stretch>
        </p:blipFill>
        <p:spPr>
          <a:xfrm>
            <a:off x="932354" y="2829498"/>
            <a:ext cx="7102181" cy="2244669"/>
          </a:xfrm>
          <a:prstGeom prst="rect">
            <a:avLst/>
          </a:prstGeom>
        </p:spPr>
      </p:pic>
      <p:pic>
        <p:nvPicPr>
          <p:cNvPr id="4" name="圖片 3">
            <a:extLst>
              <a:ext uri="{FF2B5EF4-FFF2-40B4-BE49-F238E27FC236}">
                <a16:creationId xmlns:a16="http://schemas.microsoft.com/office/drawing/2014/main" id="{1B0E9D4E-B912-1B4B-A62A-D4FF83D57E2B}"/>
              </a:ext>
            </a:extLst>
          </p:cNvPr>
          <p:cNvPicPr>
            <a:picLocks noChangeAspect="1"/>
          </p:cNvPicPr>
          <p:nvPr/>
        </p:nvPicPr>
        <p:blipFill>
          <a:blip r:embed="rId4"/>
          <a:stretch>
            <a:fillRect/>
          </a:stretch>
        </p:blipFill>
        <p:spPr>
          <a:xfrm>
            <a:off x="4035972" y="4506965"/>
            <a:ext cx="7809624" cy="2214510"/>
          </a:xfrm>
          <a:prstGeom prst="rect">
            <a:avLst/>
          </a:prstGeom>
        </p:spPr>
      </p:pic>
      <p:sp>
        <p:nvSpPr>
          <p:cNvPr id="151" name="Google Shape;15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Out of Vocabulary (OOV)</a:t>
            </a:r>
            <a:endParaRPr dirty="0"/>
          </a:p>
        </p:txBody>
      </p:sp>
      <p:sp>
        <p:nvSpPr>
          <p:cNvPr id="152" name="Google Shape;152;p22"/>
          <p:cNvSpPr txBox="1">
            <a:spLocks noGrp="1"/>
          </p:cNvSpPr>
          <p:nvPr>
            <p:ph type="body" idx="1"/>
          </p:nvPr>
        </p:nvSpPr>
        <p:spPr>
          <a:xfrm>
            <a:off x="838200" y="1825625"/>
            <a:ext cx="10515600" cy="86893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OOV means your algorithm can’t understand the word, it means this word doesn’t exist in the vocabulary.</a:t>
            </a:r>
            <a:endParaRPr dirty="0"/>
          </a:p>
        </p:txBody>
      </p:sp>
      <p:sp>
        <p:nvSpPr>
          <p:cNvPr id="153" name="Google Shape;1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Get Texts from TensorFlow</a:t>
            </a:r>
            <a:endParaRPr dirty="0"/>
          </a:p>
        </p:txBody>
      </p:sp>
      <p:sp>
        <p:nvSpPr>
          <p:cNvPr id="161" name="Google Shape;16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get the texts from TensorFlow.</a:t>
            </a:r>
            <a:endParaRPr dirty="0"/>
          </a:p>
        </p:txBody>
      </p:sp>
      <p:sp>
        <p:nvSpPr>
          <p:cNvPr id="162" name="Google Shape;1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2" name="圖片 1">
            <a:extLst>
              <a:ext uri="{FF2B5EF4-FFF2-40B4-BE49-F238E27FC236}">
                <a16:creationId xmlns:a16="http://schemas.microsoft.com/office/drawing/2014/main" id="{9CAEAE65-3050-6148-9D57-DCEA3C0B2014}"/>
              </a:ext>
            </a:extLst>
          </p:cNvPr>
          <p:cNvPicPr>
            <a:picLocks noChangeAspect="1"/>
          </p:cNvPicPr>
          <p:nvPr/>
        </p:nvPicPr>
        <p:blipFill>
          <a:blip r:embed="rId3"/>
          <a:stretch>
            <a:fillRect/>
          </a:stretch>
        </p:blipFill>
        <p:spPr>
          <a:xfrm>
            <a:off x="1707931" y="2607014"/>
            <a:ext cx="8274269" cy="393189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92BBB-AB55-5143-8E64-3938EACC24C2}"/>
              </a:ext>
            </a:extLst>
          </p:cNvPr>
          <p:cNvSpPr>
            <a:spLocks noGrp="1"/>
          </p:cNvSpPr>
          <p:nvPr>
            <p:ph type="title"/>
          </p:nvPr>
        </p:nvSpPr>
        <p:spPr/>
        <p:txBody>
          <a:bodyPr/>
          <a:lstStyle/>
          <a:p>
            <a:r>
              <a:rPr lang="en-US" altLang="zh-TW" dirty="0"/>
              <a:t>Get Texts from TensorFlow (Cont’d)</a:t>
            </a:r>
            <a:endParaRPr kumimoji="1" lang="zh-TW" altLang="en-US" dirty="0"/>
          </a:p>
        </p:txBody>
      </p:sp>
      <p:sp>
        <p:nvSpPr>
          <p:cNvPr id="4" name="投影片編號版面配置區 3">
            <a:extLst>
              <a:ext uri="{FF2B5EF4-FFF2-40B4-BE49-F238E27FC236}">
                <a16:creationId xmlns:a16="http://schemas.microsoft.com/office/drawing/2014/main" id="{511DF81A-5F79-3247-B0C3-8E3D1A8A9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9" name="Google Shape;161;p23">
            <a:extLst>
              <a:ext uri="{FF2B5EF4-FFF2-40B4-BE49-F238E27FC236}">
                <a16:creationId xmlns:a16="http://schemas.microsoft.com/office/drawing/2014/main" id="{A37F87C3-C577-D941-84E7-84387D148CCD}"/>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loaded, we can append each sentence into a list.</a:t>
            </a:r>
          </a:p>
          <a:p>
            <a:pPr marL="228600" lvl="0" indent="-228600" algn="l" rtl="0">
              <a:lnSpc>
                <a:spcPct val="90000"/>
              </a:lnSpc>
              <a:spcBef>
                <a:spcPts val="0"/>
              </a:spcBef>
              <a:spcAft>
                <a:spcPts val="0"/>
              </a:spcAft>
              <a:buClr>
                <a:schemeClr val="dk1"/>
              </a:buClr>
              <a:buSzPts val="2800"/>
              <a:buChar char="•"/>
            </a:pPr>
            <a:r>
              <a:rPr lang="en-US" dirty="0"/>
              <a:t>We can try to print the first data.</a:t>
            </a:r>
            <a:endParaRPr dirty="0"/>
          </a:p>
        </p:txBody>
      </p:sp>
      <p:pic>
        <p:nvPicPr>
          <p:cNvPr id="3" name="圖片 2">
            <a:extLst>
              <a:ext uri="{FF2B5EF4-FFF2-40B4-BE49-F238E27FC236}">
                <a16:creationId xmlns:a16="http://schemas.microsoft.com/office/drawing/2014/main" id="{CC9298B7-EE4A-9241-A799-71CC89E08522}"/>
              </a:ext>
            </a:extLst>
          </p:cNvPr>
          <p:cNvPicPr>
            <a:picLocks noChangeAspect="1"/>
          </p:cNvPicPr>
          <p:nvPr/>
        </p:nvPicPr>
        <p:blipFill>
          <a:blip r:embed="rId3"/>
          <a:stretch>
            <a:fillRect/>
          </a:stretch>
        </p:blipFill>
        <p:spPr>
          <a:xfrm>
            <a:off x="1409700" y="3268663"/>
            <a:ext cx="9372600" cy="2908300"/>
          </a:xfrm>
          <a:prstGeom prst="rect">
            <a:avLst/>
          </a:prstGeom>
        </p:spPr>
      </p:pic>
    </p:spTree>
    <p:extLst>
      <p:ext uri="{BB962C8B-B14F-4D97-AF65-F5344CB8AC3E}">
        <p14:creationId xmlns:p14="http://schemas.microsoft.com/office/powerpoint/2010/main" val="18909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Parameters Declaration</a:t>
            </a:r>
            <a:endParaRPr/>
          </a:p>
        </p:txBody>
      </p:sp>
      <p:sp>
        <p:nvSpPr>
          <p:cNvPr id="176" name="Google Shape;176;p25"/>
          <p:cNvSpPr txBox="1">
            <a:spLocks noGrp="1"/>
          </p:cNvSpPr>
          <p:nvPr>
            <p:ph type="body" idx="1"/>
          </p:nvPr>
        </p:nvSpPr>
        <p:spPr>
          <a:xfrm>
            <a:off x="838200" y="1825625"/>
            <a:ext cx="10515600" cy="10245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These parameters will be use during our model train part, you can try to set it to different value and observe the differences.</a:t>
            </a:r>
            <a:endParaRPr dirty="0"/>
          </a:p>
        </p:txBody>
      </p:sp>
      <p:sp>
        <p:nvSpPr>
          <p:cNvPr id="177" name="Google Shape;1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 name="圖片 2">
            <a:extLst>
              <a:ext uri="{FF2B5EF4-FFF2-40B4-BE49-F238E27FC236}">
                <a16:creationId xmlns:a16="http://schemas.microsoft.com/office/drawing/2014/main" id="{6586C0D4-E66A-EE48-8464-79CC9BB4A737}"/>
              </a:ext>
            </a:extLst>
          </p:cNvPr>
          <p:cNvPicPr>
            <a:picLocks noChangeAspect="1"/>
          </p:cNvPicPr>
          <p:nvPr/>
        </p:nvPicPr>
        <p:blipFill>
          <a:blip r:embed="rId3"/>
          <a:stretch>
            <a:fillRect/>
          </a:stretch>
        </p:blipFill>
        <p:spPr>
          <a:xfrm>
            <a:off x="3022796" y="3490805"/>
            <a:ext cx="6146408" cy="22249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Agenda</a:t>
            </a:r>
            <a:endParaRPr kumimoji="1" lang="zh-TW" altLang="en-US" dirty="0"/>
          </a:p>
        </p:txBody>
      </p:sp>
      <p:pic>
        <p:nvPicPr>
          <p:cNvPr id="8" name="圖片 7">
            <a:extLst>
              <a:ext uri="{FF2B5EF4-FFF2-40B4-BE49-F238E27FC236}">
                <a16:creationId xmlns:a16="http://schemas.microsoft.com/office/drawing/2014/main" id="{C61444BE-3B88-1B4C-8CC5-DF571EA9F570}"/>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26985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a:t>
            </a:r>
            <a:endParaRPr dirty="0"/>
          </a:p>
        </p:txBody>
      </p:sp>
      <p:sp>
        <p:nvSpPr>
          <p:cNvPr id="169" name="Google Shape;16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From now on, we will start to build a model for sarcasm detection.</a:t>
            </a:r>
            <a:endParaRPr dirty="0"/>
          </a:p>
          <a:p>
            <a:pPr marL="228600" lvl="0" indent="-228600" algn="l" rtl="0">
              <a:lnSpc>
                <a:spcPct val="90000"/>
              </a:lnSpc>
              <a:spcBef>
                <a:spcPts val="1000"/>
              </a:spcBef>
              <a:spcAft>
                <a:spcPts val="0"/>
              </a:spcAft>
              <a:buClr>
                <a:schemeClr val="dk1"/>
              </a:buClr>
              <a:buSzPts val="2800"/>
              <a:buChar char="•"/>
            </a:pPr>
            <a:r>
              <a:rPr lang="en-US" dirty="0"/>
              <a:t>We should do data pre-processing before to build a ML model.</a:t>
            </a:r>
          </a:p>
          <a:p>
            <a:pPr marL="228600" lvl="0" indent="-228600" algn="l" rtl="0">
              <a:lnSpc>
                <a:spcPct val="90000"/>
              </a:lnSpc>
              <a:spcBef>
                <a:spcPts val="1000"/>
              </a:spcBef>
              <a:spcAft>
                <a:spcPts val="0"/>
              </a:spcAft>
              <a:buClr>
                <a:schemeClr val="dk1"/>
              </a:buClr>
              <a:buSzPts val="2800"/>
              <a:buChar char="•"/>
            </a:pPr>
            <a:r>
              <a:rPr lang="en-US" dirty="0"/>
              <a:t>Basically, the datasets will be provided in .json or .csv file format.</a:t>
            </a:r>
            <a:endParaRPr dirty="0"/>
          </a:p>
          <a:p>
            <a:pPr marL="228600" lvl="0" indent="-228600" algn="l" rtl="0">
              <a:lnSpc>
                <a:spcPct val="90000"/>
              </a:lnSpc>
              <a:spcBef>
                <a:spcPts val="1000"/>
              </a:spcBef>
              <a:spcAft>
                <a:spcPts val="0"/>
              </a:spcAft>
              <a:buClr>
                <a:schemeClr val="dk1"/>
              </a:buClr>
              <a:buSzPts val="2800"/>
              <a:buChar char="•"/>
            </a:pPr>
            <a:r>
              <a:rPr lang="en-US" dirty="0"/>
              <a:t>The format of example dataset is .json, but practice data set will be .csv, please try to practice how to load these two different file format.</a:t>
            </a:r>
            <a:endParaRPr dirty="0"/>
          </a:p>
        </p:txBody>
      </p:sp>
      <p:sp>
        <p:nvSpPr>
          <p:cNvPr id="170" name="Google Shape;1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Sarcasm Dataset (Cont’d)</a:t>
            </a:r>
            <a:endParaRPr dirty="0"/>
          </a:p>
        </p:txBody>
      </p:sp>
      <p:sp>
        <p:nvSpPr>
          <p:cNvPr id="184" name="Google Shape;184;p26"/>
          <p:cNvSpPr txBox="1">
            <a:spLocks noGrp="1"/>
          </p:cNvSpPr>
          <p:nvPr>
            <p:ph type="body" idx="1"/>
          </p:nvPr>
        </p:nvSpPr>
        <p:spPr>
          <a:xfrm>
            <a:off x="838200" y="1825625"/>
            <a:ext cx="10515600" cy="9953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following is the format of the sarcasm dataset as .json file, you should load and categorize all data as well.</a:t>
            </a:r>
            <a:endParaRPr/>
          </a:p>
        </p:txBody>
      </p:sp>
      <p:sp>
        <p:nvSpPr>
          <p:cNvPr id="185" name="Google Shape;1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186" name="Google Shape;186;p26"/>
          <p:cNvPicPr preferRelativeResize="0"/>
          <p:nvPr/>
        </p:nvPicPr>
        <p:blipFill rotWithShape="1">
          <a:blip r:embed="rId3">
            <a:alphaModFix/>
          </a:blip>
          <a:srcRect/>
          <a:stretch/>
        </p:blipFill>
        <p:spPr>
          <a:xfrm>
            <a:off x="559128" y="3429000"/>
            <a:ext cx="11073743" cy="17970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0DB7141-CABD-4B4B-810F-27E63F7CAD93}"/>
              </a:ext>
            </a:extLst>
          </p:cNvPr>
          <p:cNvPicPr>
            <a:picLocks noChangeAspect="1"/>
          </p:cNvPicPr>
          <p:nvPr/>
        </p:nvPicPr>
        <p:blipFill>
          <a:blip r:embed="rId2"/>
          <a:stretch>
            <a:fillRect/>
          </a:stretch>
        </p:blipFill>
        <p:spPr>
          <a:xfrm>
            <a:off x="3697455" y="1904347"/>
            <a:ext cx="5404504" cy="3800794"/>
          </a:xfrm>
          <a:prstGeom prst="rect">
            <a:avLst/>
          </a:prstGeom>
        </p:spPr>
      </p:pic>
      <p:sp>
        <p:nvSpPr>
          <p:cNvPr id="2" name="標題 1">
            <a:extLst>
              <a:ext uri="{FF2B5EF4-FFF2-40B4-BE49-F238E27FC236}">
                <a16:creationId xmlns:a16="http://schemas.microsoft.com/office/drawing/2014/main" id="{802AEAB0-FCAA-A248-B25B-AC5C3A9F7D93}"/>
              </a:ext>
            </a:extLst>
          </p:cNvPr>
          <p:cNvSpPr>
            <a:spLocks noGrp="1"/>
          </p:cNvSpPr>
          <p:nvPr>
            <p:ph type="title"/>
          </p:nvPr>
        </p:nvSpPr>
        <p:spPr/>
        <p:txBody>
          <a:bodyPr/>
          <a:lstStyle/>
          <a:p>
            <a:r>
              <a:rPr kumimoji="1" lang="en-US" altLang="zh-TW" dirty="0"/>
              <a:t>Upload File to Colab</a:t>
            </a:r>
            <a:endParaRPr kumimoji="1" lang="zh-TW" altLang="en-US" dirty="0"/>
          </a:p>
        </p:txBody>
      </p:sp>
      <p:sp>
        <p:nvSpPr>
          <p:cNvPr id="4" name="投影片編號版面配置區 3">
            <a:extLst>
              <a:ext uri="{FF2B5EF4-FFF2-40B4-BE49-F238E27FC236}">
                <a16:creationId xmlns:a16="http://schemas.microsoft.com/office/drawing/2014/main" id="{32DA9145-2378-A741-91BB-9E1916FD26A1}"/>
              </a:ext>
            </a:extLst>
          </p:cNvPr>
          <p:cNvSpPr>
            <a:spLocks noGrp="1"/>
          </p:cNvSpPr>
          <p:nvPr>
            <p:ph type="sldNum" idx="12"/>
          </p:nvPr>
        </p:nvSpPr>
        <p:spPr/>
        <p:txBody>
          <a:bodyPr/>
          <a:lstStyle/>
          <a:p>
            <a:fld id="{00000000-1234-1234-1234-123412341234}" type="slidenum">
              <a:rPr lang="en-US" smtClean="0"/>
              <a:pPr/>
              <a:t>32</a:t>
            </a:fld>
            <a:endParaRPr lang="en-US" dirty="0"/>
          </a:p>
        </p:txBody>
      </p:sp>
      <p:sp>
        <p:nvSpPr>
          <p:cNvPr id="7" name="矩形 6">
            <a:extLst>
              <a:ext uri="{FF2B5EF4-FFF2-40B4-BE49-F238E27FC236}">
                <a16:creationId xmlns:a16="http://schemas.microsoft.com/office/drawing/2014/main" id="{0291B865-C069-C74C-B03E-04B8C51EA69D}"/>
              </a:ext>
            </a:extLst>
          </p:cNvPr>
          <p:cNvSpPr/>
          <p:nvPr/>
        </p:nvSpPr>
        <p:spPr>
          <a:xfrm>
            <a:off x="4635059" y="2691988"/>
            <a:ext cx="357353" cy="49264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3146172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Load Data from Json File</a:t>
            </a:r>
            <a:endParaRPr dirty="0"/>
          </a:p>
        </p:txBody>
      </p:sp>
      <p:sp>
        <p:nvSpPr>
          <p:cNvPr id="192" name="Google Shape;192;p27"/>
          <p:cNvSpPr txBox="1">
            <a:spLocks noGrp="1"/>
          </p:cNvSpPr>
          <p:nvPr>
            <p:ph type="body" idx="1"/>
          </p:nvPr>
        </p:nvSpPr>
        <p:spPr>
          <a:xfrm>
            <a:off x="838200" y="1825625"/>
            <a:ext cx="10515600" cy="113158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 following is the process of loading dataset form .json file.</a:t>
            </a:r>
            <a:endParaRPr dirty="0"/>
          </a:p>
        </p:txBody>
      </p:sp>
      <p:sp>
        <p:nvSpPr>
          <p:cNvPr id="193" name="Google Shape;19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3" name="圖片 2">
            <a:extLst>
              <a:ext uri="{FF2B5EF4-FFF2-40B4-BE49-F238E27FC236}">
                <a16:creationId xmlns:a16="http://schemas.microsoft.com/office/drawing/2014/main" id="{C01D4A8F-BD47-DB4A-895F-4BC5049C31EB}"/>
              </a:ext>
            </a:extLst>
          </p:cNvPr>
          <p:cNvPicPr>
            <a:picLocks noChangeAspect="1"/>
          </p:cNvPicPr>
          <p:nvPr/>
        </p:nvPicPr>
        <p:blipFill>
          <a:blip r:embed="rId3"/>
          <a:stretch>
            <a:fillRect/>
          </a:stretch>
        </p:blipFill>
        <p:spPr>
          <a:xfrm>
            <a:off x="2898775" y="2391417"/>
            <a:ext cx="6394450" cy="42490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 Data from CSV File</a:t>
            </a:r>
            <a:endParaRPr/>
          </a:p>
        </p:txBody>
      </p:sp>
      <p:sp>
        <p:nvSpPr>
          <p:cNvPr id="200" name="Google Shape;20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data from CSV file with these steps:</a:t>
            </a:r>
            <a:endParaRPr/>
          </a:p>
          <a:p>
            <a:pPr marL="685800" lvl="1" indent="-50800" algn="l" rtl="0">
              <a:lnSpc>
                <a:spcPct val="90000"/>
              </a:lnSpc>
              <a:spcBef>
                <a:spcPts val="500"/>
              </a:spcBef>
              <a:spcAft>
                <a:spcPts val="0"/>
              </a:spcAft>
              <a:buClr>
                <a:schemeClr val="dk1"/>
              </a:buClr>
              <a:buSzPts val="2800"/>
              <a:buNone/>
            </a:pPr>
            <a:endParaRPr/>
          </a:p>
        </p:txBody>
      </p:sp>
      <p:sp>
        <p:nvSpPr>
          <p:cNvPr id="201" name="Google Shape;20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2" name="圖片 1"/>
          <p:cNvPicPr>
            <a:picLocks noChangeAspect="1"/>
          </p:cNvPicPr>
          <p:nvPr/>
        </p:nvPicPr>
        <p:blipFill>
          <a:blip r:embed="rId3"/>
          <a:stretch>
            <a:fillRect/>
          </a:stretch>
        </p:blipFill>
        <p:spPr>
          <a:xfrm>
            <a:off x="688881" y="3047720"/>
            <a:ext cx="10814237" cy="28193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Amounts of Data</a:t>
            </a:r>
            <a:endParaRPr/>
          </a:p>
        </p:txBody>
      </p:sp>
      <p:sp>
        <p:nvSpPr>
          <p:cNvPr id="208" name="Google Shape;208;p29"/>
          <p:cNvSpPr txBox="1">
            <a:spLocks noGrp="1"/>
          </p:cNvSpPr>
          <p:nvPr>
            <p:ph type="body" idx="1"/>
          </p:nvPr>
        </p:nvSpPr>
        <p:spPr>
          <a:xfrm>
            <a:off x="838200" y="1825625"/>
            <a:ext cx="10515600" cy="11218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use len() to observer the size of data that intended to train.</a:t>
            </a:r>
            <a:endParaRPr/>
          </a:p>
          <a:p>
            <a:pPr marL="228600" lvl="0" indent="-228600" algn="l" rtl="0">
              <a:lnSpc>
                <a:spcPct val="90000"/>
              </a:lnSpc>
              <a:spcBef>
                <a:spcPts val="1000"/>
              </a:spcBef>
              <a:spcAft>
                <a:spcPts val="0"/>
              </a:spcAft>
              <a:buClr>
                <a:schemeClr val="dk1"/>
              </a:buClr>
              <a:buSzPts val="2800"/>
              <a:buChar char="•"/>
            </a:pPr>
            <a:r>
              <a:rPr lang="en-US"/>
              <a:t>Obviously, len() says we have 28619 data loaded from .json dataset.</a:t>
            </a:r>
            <a:endParaRPr/>
          </a:p>
        </p:txBody>
      </p:sp>
      <p:sp>
        <p:nvSpPr>
          <p:cNvPr id="209" name="Google Shape;20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pic>
        <p:nvPicPr>
          <p:cNvPr id="3" name="圖片 2">
            <a:extLst>
              <a:ext uri="{FF2B5EF4-FFF2-40B4-BE49-F238E27FC236}">
                <a16:creationId xmlns:a16="http://schemas.microsoft.com/office/drawing/2014/main" id="{A471AE5A-0A9E-3541-A311-199401D0C7EC}"/>
              </a:ext>
            </a:extLst>
          </p:cNvPr>
          <p:cNvPicPr>
            <a:picLocks noChangeAspect="1"/>
          </p:cNvPicPr>
          <p:nvPr/>
        </p:nvPicPr>
        <p:blipFill>
          <a:blip r:embed="rId3"/>
          <a:stretch>
            <a:fillRect/>
          </a:stretch>
        </p:blipFill>
        <p:spPr>
          <a:xfrm>
            <a:off x="3908972" y="3910520"/>
            <a:ext cx="4374056" cy="14528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Split Dataset into Training and Testing</a:t>
            </a:r>
            <a:endParaRPr/>
          </a:p>
        </p:txBody>
      </p:sp>
      <p:sp>
        <p:nvSpPr>
          <p:cNvPr id="216" name="Google Shape;216;p30"/>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dataset didn’t provide us the testing data, we should split it from origin dataset ourself.</a:t>
            </a:r>
            <a:endParaRPr dirty="0"/>
          </a:p>
          <a:p>
            <a:pPr marL="228600" lvl="0" indent="-228600" algn="l" rtl="0">
              <a:lnSpc>
                <a:spcPct val="90000"/>
              </a:lnSpc>
              <a:spcBef>
                <a:spcPts val="1000"/>
              </a:spcBef>
              <a:spcAft>
                <a:spcPts val="0"/>
              </a:spcAft>
              <a:buClr>
                <a:schemeClr val="dk1"/>
              </a:buClr>
              <a:buSzPts val="2800"/>
              <a:buChar char="•"/>
            </a:pPr>
            <a:r>
              <a:rPr lang="en-US" dirty="0"/>
              <a:t>We choose 24000 data for training and 4619 for testing.</a:t>
            </a:r>
            <a:endParaRPr dirty="0"/>
          </a:p>
        </p:txBody>
      </p:sp>
      <p:sp>
        <p:nvSpPr>
          <p:cNvPr id="217" name="Google Shape;2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pic>
        <p:nvPicPr>
          <p:cNvPr id="3" name="圖片 2">
            <a:extLst>
              <a:ext uri="{FF2B5EF4-FFF2-40B4-BE49-F238E27FC236}">
                <a16:creationId xmlns:a16="http://schemas.microsoft.com/office/drawing/2014/main" id="{83131D40-D084-E344-99B9-BA1D86EF352D}"/>
              </a:ext>
            </a:extLst>
          </p:cNvPr>
          <p:cNvPicPr>
            <a:picLocks noChangeAspect="1"/>
          </p:cNvPicPr>
          <p:nvPr/>
        </p:nvPicPr>
        <p:blipFill>
          <a:blip r:embed="rId3"/>
          <a:stretch>
            <a:fillRect/>
          </a:stretch>
        </p:blipFill>
        <p:spPr>
          <a:xfrm>
            <a:off x="2520950" y="3486150"/>
            <a:ext cx="7150100" cy="2870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Tokenizing the Data</a:t>
            </a:r>
            <a:endParaRPr/>
          </a:p>
        </p:txBody>
      </p:sp>
      <p:sp>
        <p:nvSpPr>
          <p:cNvPr id="224" name="Google Shape;2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226" name="Google Shape;226;p31"/>
          <p:cNvSpPr txBox="1">
            <a:spLocks noGrp="1"/>
          </p:cNvSpPr>
          <p:nvPr>
            <p:ph type="body" idx="1"/>
          </p:nvPr>
        </p:nvSpPr>
        <p:spPr>
          <a:xfrm>
            <a:off x="838200" y="1825625"/>
            <a:ext cx="10515600" cy="14817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transfer our data from NLP to word index before training.</a:t>
            </a:r>
            <a:endParaRPr/>
          </a:p>
          <a:p>
            <a:pPr marL="228600" lvl="0" indent="-228600" algn="l" rtl="0">
              <a:lnSpc>
                <a:spcPct val="90000"/>
              </a:lnSpc>
              <a:spcBef>
                <a:spcPts val="1000"/>
              </a:spcBef>
              <a:spcAft>
                <a:spcPts val="0"/>
              </a:spcAft>
              <a:buClr>
                <a:schemeClr val="dk1"/>
              </a:buClr>
              <a:buSzPts val="2800"/>
              <a:buChar char="•"/>
            </a:pPr>
            <a:r>
              <a:rPr lang="en-US"/>
              <a:t>We can use fit_on_texts() to transfer it easily.</a:t>
            </a:r>
            <a:endParaRPr/>
          </a:p>
        </p:txBody>
      </p:sp>
      <p:pic>
        <p:nvPicPr>
          <p:cNvPr id="2" name="圖片 1">
            <a:extLst>
              <a:ext uri="{FF2B5EF4-FFF2-40B4-BE49-F238E27FC236}">
                <a16:creationId xmlns:a16="http://schemas.microsoft.com/office/drawing/2014/main" id="{4200F4D4-038A-1340-A276-8F143FD00291}"/>
              </a:ext>
            </a:extLst>
          </p:cNvPr>
          <p:cNvPicPr>
            <a:picLocks noChangeAspect="1"/>
          </p:cNvPicPr>
          <p:nvPr/>
        </p:nvPicPr>
        <p:blipFill>
          <a:blip r:embed="rId3"/>
          <a:stretch>
            <a:fillRect/>
          </a:stretch>
        </p:blipFill>
        <p:spPr>
          <a:xfrm>
            <a:off x="1235775" y="3307404"/>
            <a:ext cx="9636370" cy="239825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838198" y="12958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Pad Sequences</a:t>
            </a:r>
            <a:endParaRPr dirty="0"/>
          </a:p>
        </p:txBody>
      </p:sp>
      <p:sp>
        <p:nvSpPr>
          <p:cNvPr id="232" name="Google Shape;2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234" name="Google Shape;234;p32"/>
          <p:cNvSpPr txBox="1">
            <a:spLocks noGrp="1"/>
          </p:cNvSpPr>
          <p:nvPr>
            <p:ph type="body" idx="1"/>
          </p:nvPr>
        </p:nvSpPr>
        <p:spPr>
          <a:xfrm>
            <a:off x="838198" y="1495282"/>
            <a:ext cx="10515600" cy="179571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We should do pad sequences after tokenization.</a:t>
            </a:r>
          </a:p>
          <a:p>
            <a:pPr marL="228600" lvl="0" indent="-228600" algn="l" rtl="0">
              <a:lnSpc>
                <a:spcPct val="100000"/>
              </a:lnSpc>
              <a:spcBef>
                <a:spcPts val="0"/>
              </a:spcBef>
              <a:spcAft>
                <a:spcPts val="0"/>
              </a:spcAft>
              <a:buClr>
                <a:schemeClr val="dk1"/>
              </a:buClr>
              <a:buSzPts val="2800"/>
              <a:buChar char="•"/>
            </a:pPr>
            <a:r>
              <a:rPr lang="en-US" dirty="0"/>
              <a:t>The main idea is make sure all data have same length.</a:t>
            </a:r>
          </a:p>
          <a:p>
            <a:pPr marL="228600" indent="-228600">
              <a:lnSpc>
                <a:spcPct val="100000"/>
              </a:lnSpc>
              <a:spcBef>
                <a:spcPts val="0"/>
              </a:spcBef>
            </a:pPr>
            <a:r>
              <a:rPr lang="en-US" altLang="zh-TW" dirty="0"/>
              <a:t>Keras provides a simple method </a:t>
            </a:r>
            <a:r>
              <a:rPr lang="en-US" altLang="zh-TW" dirty="0" err="1"/>
              <a:t>pad_sqeuences</a:t>
            </a:r>
            <a:r>
              <a:rPr lang="en-US" altLang="zh-TW" dirty="0"/>
              <a:t>() to do that.</a:t>
            </a:r>
          </a:p>
          <a:p>
            <a:pPr marL="228600" lvl="0" indent="-228600" algn="l" rtl="0">
              <a:lnSpc>
                <a:spcPct val="100000"/>
              </a:lnSpc>
              <a:spcBef>
                <a:spcPts val="0"/>
              </a:spcBef>
              <a:spcAft>
                <a:spcPts val="0"/>
              </a:spcAft>
              <a:buClr>
                <a:schemeClr val="dk1"/>
              </a:buClr>
              <a:buSzPts val="2800"/>
              <a:buChar char="•"/>
            </a:pPr>
            <a:endParaRPr dirty="0"/>
          </a:p>
        </p:txBody>
      </p:sp>
      <p:sp>
        <p:nvSpPr>
          <p:cNvPr id="14" name="結束點 13">
            <a:extLst>
              <a:ext uri="{FF2B5EF4-FFF2-40B4-BE49-F238E27FC236}">
                <a16:creationId xmlns:a16="http://schemas.microsoft.com/office/drawing/2014/main" id="{0A099FD3-8DFD-C147-8647-5E016A3DE4FD}"/>
              </a:ext>
            </a:extLst>
          </p:cNvPr>
          <p:cNvSpPr/>
          <p:nvPr/>
        </p:nvSpPr>
        <p:spPr>
          <a:xfrm>
            <a:off x="4904197" y="4811380"/>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1 2 3 4 5 6</a:t>
            </a:r>
            <a:endParaRPr kumimoji="1" lang="zh-TW" altLang="en-US" sz="2800" dirty="0">
              <a:latin typeface="Times New Roman" panose="02020603050405020304" pitchFamily="18" charset="0"/>
              <a:cs typeface="Times New Roman" panose="02020603050405020304" pitchFamily="18" charset="0"/>
            </a:endParaRPr>
          </a:p>
        </p:txBody>
      </p:sp>
      <p:sp>
        <p:nvSpPr>
          <p:cNvPr id="19" name="結束點 18">
            <a:extLst>
              <a:ext uri="{FF2B5EF4-FFF2-40B4-BE49-F238E27FC236}">
                <a16:creationId xmlns:a16="http://schemas.microsoft.com/office/drawing/2014/main" id="{04382FBC-0036-9A42-A284-E51ADDFFBAB4}"/>
              </a:ext>
            </a:extLst>
          </p:cNvPr>
          <p:cNvSpPr/>
          <p:nvPr/>
        </p:nvSpPr>
        <p:spPr>
          <a:xfrm>
            <a:off x="4904196" y="5499539"/>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1 3 4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20" name="結束點 19">
            <a:extLst>
              <a:ext uri="{FF2B5EF4-FFF2-40B4-BE49-F238E27FC236}">
                <a16:creationId xmlns:a16="http://schemas.microsoft.com/office/drawing/2014/main" id="{8515C0F1-9263-CA47-A6FF-A33B1F3ED4DC}"/>
              </a:ext>
            </a:extLst>
          </p:cNvPr>
          <p:cNvSpPr/>
          <p:nvPr/>
        </p:nvSpPr>
        <p:spPr>
          <a:xfrm>
            <a:off x="4904197" y="6187698"/>
            <a:ext cx="2013735" cy="614240"/>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TW" sz="2800" dirty="0">
                <a:latin typeface="Times New Roman" panose="02020603050405020304" pitchFamily="18" charset="0"/>
                <a:cs typeface="Times New Roman" panose="02020603050405020304" pitchFamily="18" charset="0"/>
              </a:rPr>
              <a:t> 2 5 </a:t>
            </a:r>
            <a:r>
              <a:rPr kumimoji="1" lang="en-US" altLang="zh-TW" sz="2800" dirty="0">
                <a:solidFill>
                  <a:schemeClr val="bg1">
                    <a:lumMod val="75000"/>
                  </a:schemeClr>
                </a:solidFill>
                <a:latin typeface="Times New Roman" panose="02020603050405020304" pitchFamily="18" charset="0"/>
                <a:cs typeface="Times New Roman" panose="02020603050405020304" pitchFamily="18" charset="0"/>
              </a:rPr>
              <a:t>0 0 0 0</a:t>
            </a:r>
            <a:endParaRPr kumimoji="1" lang="zh-TW" altLang="en-US" sz="2800" dirty="0">
              <a:solidFill>
                <a:schemeClr val="bg1">
                  <a:lumMod val="75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FAC8AE53-5B86-B24F-8755-4128E9490B98}"/>
              </a:ext>
            </a:extLst>
          </p:cNvPr>
          <p:cNvPicPr>
            <a:picLocks noChangeAspect="1"/>
          </p:cNvPicPr>
          <p:nvPr/>
        </p:nvPicPr>
        <p:blipFill>
          <a:blip r:embed="rId3"/>
          <a:stretch>
            <a:fillRect/>
          </a:stretch>
        </p:blipFill>
        <p:spPr>
          <a:xfrm>
            <a:off x="-2" y="2878679"/>
            <a:ext cx="12192000" cy="18764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Turn the Data into Numpy Array</a:t>
            </a:r>
            <a:endParaRPr/>
          </a:p>
        </p:txBody>
      </p:sp>
      <p:sp>
        <p:nvSpPr>
          <p:cNvPr id="240" name="Google Shape;24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242" name="Google Shape;242;p33"/>
          <p:cNvSpPr txBox="1">
            <a:spLocks noGrp="1"/>
          </p:cNvSpPr>
          <p:nvPr>
            <p:ph type="body" idx="1"/>
          </p:nvPr>
        </p:nvSpPr>
        <p:spPr>
          <a:xfrm>
            <a:off x="838200" y="1825625"/>
            <a:ext cx="10515600" cy="276583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There’s one thing we should do before training, transfer all data into Numpy array.</a:t>
            </a:r>
            <a:endParaRPr/>
          </a:p>
          <a:p>
            <a:pPr marL="228600" lvl="0" indent="-228600" algn="l" rtl="0">
              <a:lnSpc>
                <a:spcPct val="90000"/>
              </a:lnSpc>
              <a:spcBef>
                <a:spcPts val="1000"/>
              </a:spcBef>
              <a:spcAft>
                <a:spcPts val="0"/>
              </a:spcAft>
              <a:buClr>
                <a:schemeClr val="dk1"/>
              </a:buClr>
              <a:buSzPts val="2800"/>
              <a:buChar char="•"/>
            </a:pPr>
            <a:r>
              <a:rPr lang="en-US"/>
              <a:t>Since all parameters in Keras are Numpy array, we should transfer our data as well</a:t>
            </a:r>
            <a:endParaRPr/>
          </a:p>
          <a:p>
            <a:pPr marL="228600" lvl="0" indent="-228600" algn="l" rtl="0">
              <a:lnSpc>
                <a:spcPct val="90000"/>
              </a:lnSpc>
              <a:spcBef>
                <a:spcPts val="1000"/>
              </a:spcBef>
              <a:spcAft>
                <a:spcPts val="0"/>
              </a:spcAft>
              <a:buClr>
                <a:schemeClr val="dk1"/>
              </a:buClr>
              <a:buSzPts val="2800"/>
              <a:buChar char="•"/>
            </a:pPr>
            <a:r>
              <a:rPr lang="en-US"/>
              <a:t>Simple, just call np.array() to transfer your data.</a:t>
            </a:r>
            <a:endParaRPr/>
          </a:p>
        </p:txBody>
      </p:sp>
      <p:pic>
        <p:nvPicPr>
          <p:cNvPr id="3" name="圖片 2">
            <a:extLst>
              <a:ext uri="{FF2B5EF4-FFF2-40B4-BE49-F238E27FC236}">
                <a16:creationId xmlns:a16="http://schemas.microsoft.com/office/drawing/2014/main" id="{8775EE5E-A156-D94F-8136-2471CE51C547}"/>
              </a:ext>
            </a:extLst>
          </p:cNvPr>
          <p:cNvPicPr>
            <a:picLocks noChangeAspect="1"/>
          </p:cNvPicPr>
          <p:nvPr/>
        </p:nvPicPr>
        <p:blipFill>
          <a:blip r:embed="rId3"/>
          <a:stretch>
            <a:fillRect/>
          </a:stretch>
        </p:blipFill>
        <p:spPr>
          <a:xfrm>
            <a:off x="2844800" y="4591455"/>
            <a:ext cx="6502400" cy="1689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54C32-A3BE-F048-98C9-798B0B71A658}"/>
              </a:ext>
            </a:extLst>
          </p:cNvPr>
          <p:cNvSpPr>
            <a:spLocks noGrp="1"/>
          </p:cNvSpPr>
          <p:nvPr>
            <p:ph type="title"/>
          </p:nvPr>
        </p:nvSpPr>
        <p:spPr/>
        <p:txBody>
          <a:bodyPr/>
          <a:lstStyle/>
          <a:p>
            <a:r>
              <a:rPr kumimoji="1" lang="en-US" altLang="zh-TW" dirty="0"/>
              <a:t>Machine Learning &amp; Deep Learning</a:t>
            </a:r>
            <a:endParaRPr kumimoji="1" lang="zh-TW" altLang="en-US" dirty="0"/>
          </a:p>
        </p:txBody>
      </p:sp>
      <p:sp>
        <p:nvSpPr>
          <p:cNvPr id="4" name="投影片編號版面配置區 3">
            <a:extLst>
              <a:ext uri="{FF2B5EF4-FFF2-40B4-BE49-F238E27FC236}">
                <a16:creationId xmlns:a16="http://schemas.microsoft.com/office/drawing/2014/main" id="{DB6C4922-2EA3-A449-B89F-F2710E8CFC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800" smtClean="0"/>
              <a:t>4</a:t>
            </a:fld>
            <a:endParaRPr lang="en-US" sz="1800" dirty="0"/>
          </a:p>
        </p:txBody>
      </p:sp>
      <p:pic>
        <p:nvPicPr>
          <p:cNvPr id="6146" name="Picture 2" descr="Deep learning vs. machine learning – What&amp;#39;s the difference?">
            <a:extLst>
              <a:ext uri="{FF2B5EF4-FFF2-40B4-BE49-F238E27FC236}">
                <a16:creationId xmlns:a16="http://schemas.microsoft.com/office/drawing/2014/main" id="{17332E91-0017-2F47-BE8D-5E9B1F12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33" y="1786456"/>
            <a:ext cx="6651734" cy="456989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A32AE31-458E-9844-A2BD-93AD079CFFD7}"/>
              </a:ext>
            </a:extLst>
          </p:cNvPr>
          <p:cNvSpPr txBox="1"/>
          <p:nvPr/>
        </p:nvSpPr>
        <p:spPr>
          <a:xfrm>
            <a:off x="3236082" y="6538912"/>
            <a:ext cx="571983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assets.website-files.com</a:t>
            </a:r>
            <a:r>
              <a:rPr kumimoji="1" lang="en" altLang="zh-TW" sz="800" dirty="0">
                <a:solidFill>
                  <a:schemeClr val="bg1">
                    <a:lumMod val="75000"/>
                  </a:schemeClr>
                </a:solidFill>
              </a:rPr>
              <a:t>/5fb24a974499e90dae242d98/5fb24a974499e96f7b2431db_AI%20venn%20diagram.png</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25709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8" name="圖片 7">
            <a:extLst>
              <a:ext uri="{FF2B5EF4-FFF2-40B4-BE49-F238E27FC236}">
                <a16:creationId xmlns:a16="http://schemas.microsoft.com/office/drawing/2014/main" id="{7EF98109-D139-DD4E-BA5F-C7EE4C29D02D}"/>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794917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0DB2E6-A8A9-D146-9402-F6BB7D0DB1BA}"/>
              </a:ext>
            </a:extLst>
          </p:cNvPr>
          <p:cNvSpPr>
            <a:spLocks noGrp="1"/>
          </p:cNvSpPr>
          <p:nvPr>
            <p:ph type="title"/>
          </p:nvPr>
        </p:nvSpPr>
        <p:spPr/>
        <p:txBody>
          <a:bodyPr/>
          <a:lstStyle/>
          <a:p>
            <a:r>
              <a:rPr kumimoji="1" lang="en-US" altLang="zh-TW" dirty="0"/>
              <a:t>Embedding</a:t>
            </a:r>
            <a:endParaRPr kumimoji="1" lang="zh-TW" altLang="en-US" dirty="0"/>
          </a:p>
        </p:txBody>
      </p:sp>
      <p:sp>
        <p:nvSpPr>
          <p:cNvPr id="3" name="文字版面配置區 2">
            <a:extLst>
              <a:ext uri="{FF2B5EF4-FFF2-40B4-BE49-F238E27FC236}">
                <a16:creationId xmlns:a16="http://schemas.microsoft.com/office/drawing/2014/main" id="{D840A796-18AF-2C41-8A2D-088C584CAE6D}"/>
              </a:ext>
            </a:extLst>
          </p:cNvPr>
          <p:cNvSpPr>
            <a:spLocks noGrp="1"/>
          </p:cNvSpPr>
          <p:nvPr>
            <p:ph type="body" idx="1"/>
          </p:nvPr>
        </p:nvSpPr>
        <p:spPr>
          <a:xfrm>
            <a:off x="838199" y="1825625"/>
            <a:ext cx="11091041" cy="4351338"/>
          </a:xfrm>
        </p:spPr>
        <p:txBody>
          <a:bodyPr/>
          <a:lstStyle/>
          <a:p>
            <a:r>
              <a:rPr kumimoji="1" lang="en-US" altLang="zh-TW" dirty="0"/>
              <a:t>At the beginning, each word has a sarcasm score 0.</a:t>
            </a:r>
          </a:p>
          <a:p>
            <a:r>
              <a:rPr kumimoji="1" lang="en-US" altLang="zh-TW" dirty="0"/>
              <a:t>The score will +1 if that sentence is labeled as sarcasm, -1 if not.</a:t>
            </a:r>
          </a:p>
          <a:p>
            <a:r>
              <a:rPr kumimoji="1" lang="en-US" altLang="zh-TW" dirty="0"/>
              <a:t>After thousands of rounds, we can get a final score of each word.</a:t>
            </a:r>
          </a:p>
          <a:p>
            <a:r>
              <a:rPr kumimoji="1" lang="en-US" altLang="zh-TW" dirty="0"/>
              <a:t>Calculate the total score of each sentence.</a:t>
            </a:r>
          </a:p>
          <a:p>
            <a:r>
              <a:rPr kumimoji="1" lang="en-US" altLang="zh-TW" dirty="0"/>
              <a:t>If the score &gt; 0, we say this sentence is sarcasm.</a:t>
            </a:r>
            <a:endParaRPr kumimoji="1" lang="zh-TW" altLang="en-US" dirty="0"/>
          </a:p>
        </p:txBody>
      </p:sp>
      <p:sp>
        <p:nvSpPr>
          <p:cNvPr id="4" name="投影片編號版面配置區 3">
            <a:extLst>
              <a:ext uri="{FF2B5EF4-FFF2-40B4-BE49-F238E27FC236}">
                <a16:creationId xmlns:a16="http://schemas.microsoft.com/office/drawing/2014/main" id="{C2C0DF25-E077-5643-8624-F1585601D3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1326868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7EFD7B-3B1C-0549-BB29-2D8109D9AE6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432B7D08-91AB-1D44-9A4F-8080781940AA}"/>
              </a:ext>
            </a:extLst>
          </p:cNvPr>
          <p:cNvSpPr>
            <a:spLocks noGrp="1"/>
          </p:cNvSpPr>
          <p:nvPr>
            <p:ph type="body" idx="1"/>
          </p:nvPr>
        </p:nvSpPr>
        <p:spPr>
          <a:xfrm>
            <a:off x="838200" y="1825625"/>
            <a:ext cx="11353800" cy="4351338"/>
          </a:xfrm>
        </p:spPr>
        <p:txBody>
          <a:bodyPr/>
          <a:lstStyle/>
          <a:p>
            <a:r>
              <a:rPr kumimoji="1" lang="en-US" altLang="zh-TW" dirty="0"/>
              <a:t>There are two sentences “You love dog” and “How nice you are”.</a:t>
            </a:r>
          </a:p>
          <a:p>
            <a:r>
              <a:rPr kumimoji="1" lang="en-US" altLang="zh-TW" dirty="0"/>
              <a:t>We set “You love dog” as not sarcasm, “How nice you are” as sarcasm.</a:t>
            </a:r>
          </a:p>
          <a:p>
            <a:r>
              <a:rPr kumimoji="1" lang="en-US" altLang="zh-TW" dirty="0"/>
              <a:t>We know all words have 0 point at the beginning.</a:t>
            </a:r>
          </a:p>
          <a:p>
            <a:r>
              <a:rPr kumimoji="1" lang="en-US" altLang="zh-TW" dirty="0"/>
              <a:t>So, we can get the score of each word like below:</a:t>
            </a:r>
          </a:p>
          <a:p>
            <a:pPr marL="50800" indent="0">
              <a:buNone/>
            </a:pPr>
            <a:r>
              <a:rPr kumimoji="1" lang="en-US" altLang="zh-TW" dirty="0"/>
              <a:t>    [you: 0, love: -1, dog: -1, how: 1, nice: 1, are: 1 ]</a:t>
            </a:r>
          </a:p>
          <a:p>
            <a:r>
              <a:rPr kumimoji="1" lang="en-US" altLang="zh-TW" dirty="0"/>
              <a:t>The score of  ”you” will be like -1 + 1 = 0.</a:t>
            </a:r>
          </a:p>
          <a:p>
            <a:r>
              <a:rPr kumimoji="1" lang="en-US" altLang="zh-TW" dirty="0"/>
              <a:t>We can get the score of  “How a nice person” as 1 + 0 + 1 + 0 = 2.</a:t>
            </a:r>
          </a:p>
          <a:p>
            <a:r>
              <a:rPr kumimoji="1" lang="en-US" altLang="zh-TW" dirty="0"/>
              <a:t>So we can say “How a nice person” is a sarcasm sentence.</a:t>
            </a:r>
            <a:endParaRPr kumimoji="1" lang="zh-TW" altLang="en-US" dirty="0"/>
          </a:p>
        </p:txBody>
      </p:sp>
      <p:sp>
        <p:nvSpPr>
          <p:cNvPr id="4" name="投影片編號版面配置區 3">
            <a:extLst>
              <a:ext uri="{FF2B5EF4-FFF2-40B4-BE49-F238E27FC236}">
                <a16:creationId xmlns:a16="http://schemas.microsoft.com/office/drawing/2014/main" id="{ADD45A37-CF68-0A44-B635-57383305C0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2258768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2C7D4-ABB9-3045-9F1F-99F0A0972B84}"/>
              </a:ext>
            </a:extLst>
          </p:cNvPr>
          <p:cNvSpPr>
            <a:spLocks noGrp="1"/>
          </p:cNvSpPr>
          <p:nvPr>
            <p:ph type="title"/>
          </p:nvPr>
        </p:nvSpPr>
        <p:spPr/>
        <p:txBody>
          <a:bodyPr/>
          <a:lstStyle/>
          <a:p>
            <a:r>
              <a:rPr kumimoji="1" lang="en-US" altLang="zh-TW" dirty="0"/>
              <a:t>Embedding (Cont’d)</a:t>
            </a:r>
            <a:endParaRPr kumimoji="1" lang="zh-TW" altLang="en-US" dirty="0"/>
          </a:p>
        </p:txBody>
      </p:sp>
      <p:sp>
        <p:nvSpPr>
          <p:cNvPr id="3" name="文字版面配置區 2">
            <a:extLst>
              <a:ext uri="{FF2B5EF4-FFF2-40B4-BE49-F238E27FC236}">
                <a16:creationId xmlns:a16="http://schemas.microsoft.com/office/drawing/2014/main" id="{2431F104-028A-4240-966A-F012B2566BA5}"/>
              </a:ext>
            </a:extLst>
          </p:cNvPr>
          <p:cNvSpPr>
            <a:spLocks noGrp="1"/>
          </p:cNvSpPr>
          <p:nvPr>
            <p:ph type="body" idx="1"/>
          </p:nvPr>
        </p:nvSpPr>
        <p:spPr/>
        <p:txBody>
          <a:bodyPr/>
          <a:lstStyle/>
          <a:p>
            <a:r>
              <a:rPr kumimoji="1" lang="en-US" altLang="zh-TW" dirty="0"/>
              <a:t>After embedding, we can get the vector of each word. </a:t>
            </a:r>
            <a:endParaRPr kumimoji="1" lang="zh-TW" altLang="en-US" dirty="0"/>
          </a:p>
        </p:txBody>
      </p:sp>
      <p:sp>
        <p:nvSpPr>
          <p:cNvPr id="4" name="投影片編號版面配置區 3">
            <a:extLst>
              <a:ext uri="{FF2B5EF4-FFF2-40B4-BE49-F238E27FC236}">
                <a16:creationId xmlns:a16="http://schemas.microsoft.com/office/drawing/2014/main" id="{E42AEEE9-FEC1-4945-AA39-2CB54C2523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6" name="文字方塊 5">
            <a:extLst>
              <a:ext uri="{FF2B5EF4-FFF2-40B4-BE49-F238E27FC236}">
                <a16:creationId xmlns:a16="http://schemas.microsoft.com/office/drawing/2014/main" id="{EAEF83A3-4ABE-C04A-A362-609CE726F3BB}"/>
              </a:ext>
            </a:extLst>
          </p:cNvPr>
          <p:cNvSpPr txBox="1"/>
          <p:nvPr/>
        </p:nvSpPr>
        <p:spPr>
          <a:xfrm>
            <a:off x="4970542" y="6643797"/>
            <a:ext cx="2901593" cy="21544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ai.ntu.edu.tw</a:t>
            </a:r>
            <a:r>
              <a:rPr kumimoji="1" lang="en" altLang="zh-TW" sz="800" dirty="0">
                <a:solidFill>
                  <a:schemeClr val="bg1">
                    <a:lumMod val="75000"/>
                  </a:schemeClr>
                </a:solidFill>
              </a:rPr>
              <a:t>/resource/handouts/ML14.html</a:t>
            </a:r>
            <a:endParaRPr kumimoji="1" lang="zh-TW" altLang="en-US" sz="800" dirty="0">
              <a:solidFill>
                <a:schemeClr val="bg1">
                  <a:lumMod val="75000"/>
                </a:schemeClr>
              </a:solidFill>
            </a:endParaRPr>
          </a:p>
        </p:txBody>
      </p:sp>
      <p:pic>
        <p:nvPicPr>
          <p:cNvPr id="7" name="圖片 6">
            <a:extLst>
              <a:ext uri="{FF2B5EF4-FFF2-40B4-BE49-F238E27FC236}">
                <a16:creationId xmlns:a16="http://schemas.microsoft.com/office/drawing/2014/main" id="{E8998D56-3E5E-F945-852F-F1DF6F7C1C14}"/>
              </a:ext>
            </a:extLst>
          </p:cNvPr>
          <p:cNvPicPr>
            <a:picLocks noChangeAspect="1"/>
          </p:cNvPicPr>
          <p:nvPr/>
        </p:nvPicPr>
        <p:blipFill>
          <a:blip r:embed="rId3"/>
          <a:stretch>
            <a:fillRect/>
          </a:stretch>
        </p:blipFill>
        <p:spPr>
          <a:xfrm>
            <a:off x="5676543" y="4078840"/>
            <a:ext cx="608605" cy="508455"/>
          </a:xfrm>
          <a:prstGeom prst="rect">
            <a:avLst/>
          </a:prstGeom>
        </p:spPr>
      </p:pic>
      <p:pic>
        <p:nvPicPr>
          <p:cNvPr id="9" name="圖片 8">
            <a:extLst>
              <a:ext uri="{FF2B5EF4-FFF2-40B4-BE49-F238E27FC236}">
                <a16:creationId xmlns:a16="http://schemas.microsoft.com/office/drawing/2014/main" id="{26875961-E5BF-D54C-8C67-478237B7421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911101" y="6586173"/>
            <a:ext cx="1235526" cy="219877"/>
          </a:xfrm>
          <a:prstGeom prst="rect">
            <a:avLst/>
          </a:prstGeom>
          <a:effectLst>
            <a:glow>
              <a:schemeClr val="accent1">
                <a:alpha val="40000"/>
              </a:schemeClr>
            </a:glow>
            <a:softEdge rad="0"/>
          </a:effectLst>
        </p:spPr>
      </p:pic>
      <p:pic>
        <p:nvPicPr>
          <p:cNvPr id="11" name="圖片 10">
            <a:extLst>
              <a:ext uri="{FF2B5EF4-FFF2-40B4-BE49-F238E27FC236}">
                <a16:creationId xmlns:a16="http://schemas.microsoft.com/office/drawing/2014/main" id="{C737D509-B1F8-5A49-963F-6A65BE31A168}"/>
              </a:ext>
            </a:extLst>
          </p:cNvPr>
          <p:cNvPicPr>
            <a:picLocks noChangeAspect="1"/>
          </p:cNvPicPr>
          <p:nvPr/>
        </p:nvPicPr>
        <p:blipFill>
          <a:blip r:embed="rId6"/>
          <a:stretch>
            <a:fillRect/>
          </a:stretch>
        </p:blipFill>
        <p:spPr>
          <a:xfrm>
            <a:off x="6026150" y="3365500"/>
            <a:ext cx="139700" cy="127000"/>
          </a:xfrm>
          <a:prstGeom prst="rect">
            <a:avLst/>
          </a:prstGeom>
        </p:spPr>
      </p:pic>
      <p:pic>
        <p:nvPicPr>
          <p:cNvPr id="4098" name="Picture 2" descr="AINTU 講義">
            <a:extLst>
              <a:ext uri="{FF2B5EF4-FFF2-40B4-BE49-F238E27FC236}">
                <a16:creationId xmlns:a16="http://schemas.microsoft.com/office/drawing/2014/main" id="{D1FD28C8-9BDD-0944-969A-5DBD96F48F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6081" y="2429768"/>
            <a:ext cx="5688458" cy="4266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96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Building the Model</a:t>
            </a:r>
            <a:endParaRPr dirty="0"/>
          </a:p>
        </p:txBody>
      </p:sp>
      <p:sp>
        <p:nvSpPr>
          <p:cNvPr id="248" name="Google Shape;2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3" name="圖片 2">
            <a:extLst>
              <a:ext uri="{FF2B5EF4-FFF2-40B4-BE49-F238E27FC236}">
                <a16:creationId xmlns:a16="http://schemas.microsoft.com/office/drawing/2014/main" id="{FDDB6EED-CB46-FC46-B9B0-458D62A045A5}"/>
              </a:ext>
            </a:extLst>
          </p:cNvPr>
          <p:cNvPicPr>
            <a:picLocks noChangeAspect="1"/>
          </p:cNvPicPr>
          <p:nvPr/>
        </p:nvPicPr>
        <p:blipFill>
          <a:blip r:embed="rId3"/>
          <a:stretch>
            <a:fillRect/>
          </a:stretch>
        </p:blipFill>
        <p:spPr>
          <a:xfrm>
            <a:off x="1785760" y="1409558"/>
            <a:ext cx="8620480" cy="544844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the Model</a:t>
            </a:r>
            <a:endParaRPr/>
          </a:p>
        </p:txBody>
      </p:sp>
      <p:sp>
        <p:nvSpPr>
          <p:cNvPr id="255" name="Google Shape;2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4" name="圖片 3">
            <a:extLst>
              <a:ext uri="{FF2B5EF4-FFF2-40B4-BE49-F238E27FC236}">
                <a16:creationId xmlns:a16="http://schemas.microsoft.com/office/drawing/2014/main" id="{BE484358-8834-C245-B9B0-97DAA5545A90}"/>
              </a:ext>
            </a:extLst>
          </p:cNvPr>
          <p:cNvPicPr>
            <a:picLocks noChangeAspect="1"/>
          </p:cNvPicPr>
          <p:nvPr/>
        </p:nvPicPr>
        <p:blipFill>
          <a:blip r:embed="rId3"/>
          <a:stretch>
            <a:fillRect/>
          </a:stretch>
        </p:blipFill>
        <p:spPr>
          <a:xfrm>
            <a:off x="3504873" y="4089115"/>
            <a:ext cx="5182251" cy="2267235"/>
          </a:xfrm>
          <a:prstGeom prst="rect">
            <a:avLst/>
          </a:prstGeom>
        </p:spPr>
      </p:pic>
      <p:sp>
        <p:nvSpPr>
          <p:cNvPr id="5" name="文字方塊 4">
            <a:extLst>
              <a:ext uri="{FF2B5EF4-FFF2-40B4-BE49-F238E27FC236}">
                <a16:creationId xmlns:a16="http://schemas.microsoft.com/office/drawing/2014/main" id="{5D92405E-85E5-BC4D-92D1-8142BDD07D67}"/>
              </a:ext>
            </a:extLst>
          </p:cNvPr>
          <p:cNvSpPr txBox="1"/>
          <p:nvPr/>
        </p:nvSpPr>
        <p:spPr>
          <a:xfrm>
            <a:off x="3348364" y="6553734"/>
            <a:ext cx="5186035"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stackoverflow.com</a:t>
            </a:r>
            <a:r>
              <a:rPr kumimoji="1" lang="en" altLang="zh-TW" sz="800" dirty="0">
                <a:solidFill>
                  <a:schemeClr val="bg1">
                    <a:lumMod val="75000"/>
                  </a:schemeClr>
                </a:solidFill>
              </a:rPr>
              <a:t>/questions/47902295/what-is-the-use-of-verbose-in-</a:t>
            </a:r>
            <a:r>
              <a:rPr kumimoji="1" lang="en" altLang="zh-TW" sz="800" dirty="0" err="1">
                <a:solidFill>
                  <a:schemeClr val="bg1">
                    <a:lumMod val="75000"/>
                  </a:schemeClr>
                </a:solidFill>
              </a:rPr>
              <a:t>keras</a:t>
            </a:r>
            <a:r>
              <a:rPr kumimoji="1" lang="en" altLang="zh-TW" sz="800" dirty="0">
                <a:solidFill>
                  <a:schemeClr val="bg1">
                    <a:lumMod val="75000"/>
                  </a:schemeClr>
                </a:solidFill>
              </a:rPr>
              <a:t>-while-validating-the-model</a:t>
            </a:r>
            <a:endParaRPr kumimoji="1" lang="zh-TW" altLang="en-US" sz="800" dirty="0">
              <a:solidFill>
                <a:schemeClr val="bg1">
                  <a:lumMod val="75000"/>
                </a:schemeClr>
              </a:solidFill>
            </a:endParaRPr>
          </a:p>
        </p:txBody>
      </p:sp>
      <p:pic>
        <p:nvPicPr>
          <p:cNvPr id="2" name="圖片 1">
            <a:extLst>
              <a:ext uri="{FF2B5EF4-FFF2-40B4-BE49-F238E27FC236}">
                <a16:creationId xmlns:a16="http://schemas.microsoft.com/office/drawing/2014/main" id="{66980D01-C2A1-A343-9AC8-BDDB57B5E737}"/>
              </a:ext>
            </a:extLst>
          </p:cNvPr>
          <p:cNvPicPr>
            <a:picLocks noChangeAspect="1"/>
          </p:cNvPicPr>
          <p:nvPr/>
        </p:nvPicPr>
        <p:blipFill>
          <a:blip r:embed="rId4"/>
          <a:stretch>
            <a:fillRect/>
          </a:stretch>
        </p:blipFill>
        <p:spPr>
          <a:xfrm>
            <a:off x="1727198" y="2216801"/>
            <a:ext cx="8737600" cy="1346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3" name="圖片 2">
            <a:extLst>
              <a:ext uri="{FF2B5EF4-FFF2-40B4-BE49-F238E27FC236}">
                <a16:creationId xmlns:a16="http://schemas.microsoft.com/office/drawing/2014/main" id="{C02F942C-C6E8-B545-A977-E99B20F29ED9}"/>
              </a:ext>
            </a:extLst>
          </p:cNvPr>
          <p:cNvPicPr>
            <a:picLocks noChangeAspect="1"/>
          </p:cNvPicPr>
          <p:nvPr/>
        </p:nvPicPr>
        <p:blipFill>
          <a:blip r:embed="rId3"/>
          <a:stretch>
            <a:fillRect/>
          </a:stretch>
        </p:blipFill>
        <p:spPr>
          <a:xfrm>
            <a:off x="7146282" y="609709"/>
            <a:ext cx="4389359" cy="6111766"/>
          </a:xfrm>
          <a:prstGeom prst="rect">
            <a:avLst/>
          </a:prstGeom>
        </p:spPr>
      </p:pic>
      <p:sp>
        <p:nvSpPr>
          <p:cNvPr id="261" name="Google Shape;2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Plotting the Results</a:t>
            </a:r>
            <a:endParaRPr/>
          </a:p>
        </p:txBody>
      </p:sp>
      <p:sp>
        <p:nvSpPr>
          <p:cNvPr id="262" name="Google Shape;262;p36"/>
          <p:cNvSpPr txBox="1">
            <a:spLocks noGrp="1"/>
          </p:cNvSpPr>
          <p:nvPr>
            <p:ph type="sldNum" idx="12"/>
          </p:nvPr>
        </p:nvSpPr>
        <p:spPr>
          <a:xfrm>
            <a:off x="8908055"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dirty="0"/>
          </a:p>
        </p:txBody>
      </p:sp>
      <p:pic>
        <p:nvPicPr>
          <p:cNvPr id="4" name="圖片 3">
            <a:extLst>
              <a:ext uri="{FF2B5EF4-FFF2-40B4-BE49-F238E27FC236}">
                <a16:creationId xmlns:a16="http://schemas.microsoft.com/office/drawing/2014/main" id="{D6C9E5E1-E105-7A42-AF32-9F0C3102E180}"/>
              </a:ext>
            </a:extLst>
          </p:cNvPr>
          <p:cNvPicPr>
            <a:picLocks noChangeAspect="1"/>
          </p:cNvPicPr>
          <p:nvPr/>
        </p:nvPicPr>
        <p:blipFill>
          <a:blip r:embed="rId4"/>
          <a:stretch>
            <a:fillRect/>
          </a:stretch>
        </p:blipFill>
        <p:spPr>
          <a:xfrm>
            <a:off x="540745" y="1301121"/>
            <a:ext cx="6423696" cy="542035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CBFF6E-9245-2A40-B7AC-1AB985F171D8}"/>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3" name="文字版面配置區 2">
            <a:extLst>
              <a:ext uri="{FF2B5EF4-FFF2-40B4-BE49-F238E27FC236}">
                <a16:creationId xmlns:a16="http://schemas.microsoft.com/office/drawing/2014/main" id="{47B68FC0-53AE-0140-8EE9-74C0B9CAE522}"/>
              </a:ext>
            </a:extLst>
          </p:cNvPr>
          <p:cNvSpPr>
            <a:spLocks noGrp="1"/>
          </p:cNvSpPr>
          <p:nvPr>
            <p:ph type="body" idx="1"/>
          </p:nvPr>
        </p:nvSpPr>
        <p:spPr>
          <a:xfrm>
            <a:off x="838200" y="1825625"/>
            <a:ext cx="10515600" cy="1012168"/>
          </a:xfrm>
        </p:spPr>
        <p:txBody>
          <a:bodyPr/>
          <a:lstStyle/>
          <a:p>
            <a:r>
              <a:rPr kumimoji="1" lang="en-US" altLang="zh-TW" dirty="0"/>
              <a:t>We can save our trained model so that we don’t need to re-train it next time.</a:t>
            </a:r>
            <a:endParaRPr kumimoji="1" lang="zh-TW" altLang="en-US" dirty="0"/>
          </a:p>
        </p:txBody>
      </p:sp>
      <p:sp>
        <p:nvSpPr>
          <p:cNvPr id="4" name="投影片編號版面配置區 3">
            <a:extLst>
              <a:ext uri="{FF2B5EF4-FFF2-40B4-BE49-F238E27FC236}">
                <a16:creationId xmlns:a16="http://schemas.microsoft.com/office/drawing/2014/main" id="{A41E769D-45E5-584A-95DF-4262D12DC9F7}"/>
              </a:ext>
            </a:extLst>
          </p:cNvPr>
          <p:cNvSpPr>
            <a:spLocks noGrp="1"/>
          </p:cNvSpPr>
          <p:nvPr>
            <p:ph type="sldNum" idx="12"/>
          </p:nvPr>
        </p:nvSpPr>
        <p:spPr/>
        <p:txBody>
          <a:bodyPr/>
          <a:lstStyle/>
          <a:p>
            <a:fld id="{00000000-1234-1234-1234-123412341234}" type="slidenum">
              <a:rPr lang="en-US" smtClean="0"/>
              <a:pPr/>
              <a:t>47</a:t>
            </a:fld>
            <a:endParaRPr lang="en-US" dirty="0"/>
          </a:p>
        </p:txBody>
      </p:sp>
      <p:pic>
        <p:nvPicPr>
          <p:cNvPr id="5" name="圖片 4">
            <a:extLst>
              <a:ext uri="{FF2B5EF4-FFF2-40B4-BE49-F238E27FC236}">
                <a16:creationId xmlns:a16="http://schemas.microsoft.com/office/drawing/2014/main" id="{0FA5FF32-1199-AB4F-AC58-2CA5BA7DCD2B}"/>
              </a:ext>
            </a:extLst>
          </p:cNvPr>
          <p:cNvPicPr>
            <a:picLocks noChangeAspect="1"/>
          </p:cNvPicPr>
          <p:nvPr/>
        </p:nvPicPr>
        <p:blipFill>
          <a:blip r:embed="rId3"/>
          <a:stretch>
            <a:fillRect/>
          </a:stretch>
        </p:blipFill>
        <p:spPr>
          <a:xfrm>
            <a:off x="3452277" y="3802336"/>
            <a:ext cx="5287445" cy="1012168"/>
          </a:xfrm>
          <a:prstGeom prst="rect">
            <a:avLst/>
          </a:prstGeom>
        </p:spPr>
      </p:pic>
    </p:spTree>
    <p:extLst>
      <p:ext uri="{BB962C8B-B14F-4D97-AF65-F5344CB8AC3E}">
        <p14:creationId xmlns:p14="http://schemas.microsoft.com/office/powerpoint/2010/main" val="96487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9" name="圖片 8">
            <a:extLst>
              <a:ext uri="{FF2B5EF4-FFF2-40B4-BE49-F238E27FC236}">
                <a16:creationId xmlns:a16="http://schemas.microsoft.com/office/drawing/2014/main" id="{96190A0A-D7FB-DA45-8A1D-C1763A9CD79D}"/>
              </a:ext>
            </a:extLst>
          </p:cNvPr>
          <p:cNvPicPr>
            <a:picLocks noChangeAspect="1"/>
          </p:cNvPicPr>
          <p:nvPr/>
        </p:nvPicPr>
        <p:blipFill>
          <a:blip r:embed="rId3"/>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51068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4CF39-168A-1847-A896-B755A1F73FDD}"/>
              </a:ext>
            </a:extLst>
          </p:cNvPr>
          <p:cNvSpPr>
            <a:spLocks noGrp="1"/>
          </p:cNvSpPr>
          <p:nvPr>
            <p:ph type="title"/>
          </p:nvPr>
        </p:nvSpPr>
        <p:spPr/>
        <p:txBody>
          <a:bodyPr/>
          <a:lstStyle/>
          <a:p>
            <a:r>
              <a:rPr kumimoji="1" lang="en-US" altLang="zh-TW" dirty="0"/>
              <a:t>Before Model Improving</a:t>
            </a:r>
            <a:endParaRPr kumimoji="1" lang="zh-TW" altLang="en-US" dirty="0"/>
          </a:p>
        </p:txBody>
      </p:sp>
      <p:sp>
        <p:nvSpPr>
          <p:cNvPr id="3" name="文字版面配置區 2">
            <a:extLst>
              <a:ext uri="{FF2B5EF4-FFF2-40B4-BE49-F238E27FC236}">
                <a16:creationId xmlns:a16="http://schemas.microsoft.com/office/drawing/2014/main" id="{97D20BC3-3979-1040-A4D5-BA971A515CA9}"/>
              </a:ext>
            </a:extLst>
          </p:cNvPr>
          <p:cNvSpPr>
            <a:spLocks noGrp="1"/>
          </p:cNvSpPr>
          <p:nvPr>
            <p:ph type="body" idx="1"/>
          </p:nvPr>
        </p:nvSpPr>
        <p:spPr>
          <a:xfrm>
            <a:off x="838200" y="1825625"/>
            <a:ext cx="10515600" cy="763463"/>
          </a:xfrm>
        </p:spPr>
        <p:txBody>
          <a:bodyPr/>
          <a:lstStyle/>
          <a:p>
            <a:pPr>
              <a:lnSpc>
                <a:spcPct val="100000"/>
              </a:lnSpc>
            </a:pPr>
            <a:r>
              <a:rPr kumimoji="1" lang="en-US" altLang="zh-TW" dirty="0"/>
              <a:t>We should know these two different status before model improving.</a:t>
            </a:r>
          </a:p>
        </p:txBody>
      </p:sp>
      <p:sp>
        <p:nvSpPr>
          <p:cNvPr id="4" name="投影片編號版面配置區 3">
            <a:extLst>
              <a:ext uri="{FF2B5EF4-FFF2-40B4-BE49-F238E27FC236}">
                <a16:creationId xmlns:a16="http://schemas.microsoft.com/office/drawing/2014/main" id="{5C058F6C-4791-A64E-B0B6-6971C9A2A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5" name="Google Shape;288;p39">
            <a:extLst>
              <a:ext uri="{FF2B5EF4-FFF2-40B4-BE49-F238E27FC236}">
                <a16:creationId xmlns:a16="http://schemas.microsoft.com/office/drawing/2014/main" id="{4A9E39BE-CD57-6045-A5DB-F452AF190B6E}"/>
              </a:ext>
            </a:extLst>
          </p:cNvPr>
          <p:cNvPicPr preferRelativeResize="0"/>
          <p:nvPr/>
        </p:nvPicPr>
        <p:blipFill rotWithShape="1">
          <a:blip r:embed="rId3">
            <a:alphaModFix/>
          </a:blip>
          <a:srcRect/>
          <a:stretch/>
        </p:blipFill>
        <p:spPr>
          <a:xfrm>
            <a:off x="1258614" y="3522828"/>
            <a:ext cx="4269390" cy="3198647"/>
          </a:xfrm>
          <a:prstGeom prst="rect">
            <a:avLst/>
          </a:prstGeom>
          <a:noFill/>
          <a:ln>
            <a:noFill/>
          </a:ln>
        </p:spPr>
      </p:pic>
      <p:pic>
        <p:nvPicPr>
          <p:cNvPr id="6" name="Google Shape;461;p61">
            <a:extLst>
              <a:ext uri="{FF2B5EF4-FFF2-40B4-BE49-F238E27FC236}">
                <a16:creationId xmlns:a16="http://schemas.microsoft.com/office/drawing/2014/main" id="{7692815D-8BBB-5C44-B100-143E78626251}"/>
              </a:ext>
            </a:extLst>
          </p:cNvPr>
          <p:cNvPicPr preferRelativeResize="0"/>
          <p:nvPr/>
        </p:nvPicPr>
        <p:blipFill rotWithShape="1">
          <a:blip r:embed="rId4">
            <a:alphaModFix/>
          </a:blip>
          <a:srcRect/>
          <a:stretch/>
        </p:blipFill>
        <p:spPr>
          <a:xfrm>
            <a:off x="6142859" y="3537993"/>
            <a:ext cx="4535652" cy="3109912"/>
          </a:xfrm>
          <a:prstGeom prst="rect">
            <a:avLst/>
          </a:prstGeom>
          <a:noFill/>
          <a:ln>
            <a:noFill/>
          </a:ln>
        </p:spPr>
      </p:pic>
      <p:sp>
        <p:nvSpPr>
          <p:cNvPr id="7" name="文字版面配置區 2">
            <a:extLst>
              <a:ext uri="{FF2B5EF4-FFF2-40B4-BE49-F238E27FC236}">
                <a16:creationId xmlns:a16="http://schemas.microsoft.com/office/drawing/2014/main" id="{10F6773D-6E35-8647-8F55-370AD7CF152B}"/>
              </a:ext>
            </a:extLst>
          </p:cNvPr>
          <p:cNvSpPr txBox="1">
            <a:spLocks/>
          </p:cNvSpPr>
          <p:nvPr/>
        </p:nvSpPr>
        <p:spPr>
          <a:xfrm>
            <a:off x="2736113" y="2810855"/>
            <a:ext cx="1979724"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Overfitting</a:t>
            </a:r>
          </a:p>
        </p:txBody>
      </p:sp>
      <p:sp>
        <p:nvSpPr>
          <p:cNvPr id="9" name="文字版面配置區 2">
            <a:extLst>
              <a:ext uri="{FF2B5EF4-FFF2-40B4-BE49-F238E27FC236}">
                <a16:creationId xmlns:a16="http://schemas.microsoft.com/office/drawing/2014/main" id="{D271C532-F149-274E-B7E9-F590BBC8627A}"/>
              </a:ext>
            </a:extLst>
          </p:cNvPr>
          <p:cNvSpPr txBox="1">
            <a:spLocks/>
          </p:cNvSpPr>
          <p:nvPr/>
        </p:nvSpPr>
        <p:spPr>
          <a:xfrm>
            <a:off x="7666412" y="2827139"/>
            <a:ext cx="2098615" cy="7634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None/>
            </a:pPr>
            <a:r>
              <a:rPr kumimoji="1" lang="en-US" altLang="zh-TW" dirty="0">
                <a:solidFill>
                  <a:schemeClr val="accent1"/>
                </a:solidFill>
              </a:rPr>
              <a:t>Underfitting</a:t>
            </a:r>
          </a:p>
        </p:txBody>
      </p:sp>
    </p:spTree>
    <p:extLst>
      <p:ext uri="{BB962C8B-B14F-4D97-AF65-F5344CB8AC3E}">
        <p14:creationId xmlns:p14="http://schemas.microsoft.com/office/powerpoint/2010/main" val="307561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1733F-5316-47DB-8959-C50E7B1C9272}"/>
              </a:ext>
            </a:extLst>
          </p:cNvPr>
          <p:cNvSpPr>
            <a:spLocks noGrp="1"/>
          </p:cNvSpPr>
          <p:nvPr>
            <p:ph type="title"/>
          </p:nvPr>
        </p:nvSpPr>
        <p:spPr/>
        <p:txBody>
          <a:bodyPr/>
          <a:lstStyle/>
          <a:p>
            <a:r>
              <a:rPr kumimoji="1" lang="en-US" altLang="zh-TW" dirty="0"/>
              <a:t>Machine Learning &amp; Deep Learning</a:t>
            </a:r>
            <a:r>
              <a:rPr kumimoji="1" lang="zh-TW" altLang="en-US" dirty="0"/>
              <a:t> </a:t>
            </a:r>
            <a:r>
              <a:rPr kumimoji="1" lang="en-US" altLang="zh-TW" dirty="0"/>
              <a:t>(Cont’d)</a:t>
            </a:r>
            <a:endParaRPr lang="zh-TW" altLang="en-US" dirty="0"/>
          </a:p>
        </p:txBody>
      </p:sp>
      <p:sp>
        <p:nvSpPr>
          <p:cNvPr id="4" name="投影片編號版面配置區 3">
            <a:extLst>
              <a:ext uri="{FF2B5EF4-FFF2-40B4-BE49-F238E27FC236}">
                <a16:creationId xmlns:a16="http://schemas.microsoft.com/office/drawing/2014/main" id="{F15DEA48-20DC-4B77-A239-A027EE60E339}"/>
              </a:ext>
            </a:extLst>
          </p:cNvPr>
          <p:cNvSpPr>
            <a:spLocks noGrp="1"/>
          </p:cNvSpPr>
          <p:nvPr>
            <p:ph type="sldNum" idx="12"/>
          </p:nvPr>
        </p:nvSpPr>
        <p:spPr/>
        <p:txBody>
          <a:bodyPr/>
          <a:lstStyle/>
          <a:p>
            <a:fld id="{00000000-1234-1234-1234-123412341234}" type="slidenum">
              <a:rPr lang="en-US" smtClean="0"/>
              <a:pPr/>
              <a:t>5</a:t>
            </a:fld>
            <a:endParaRPr lang="en-US" dirty="0"/>
          </a:p>
        </p:txBody>
      </p:sp>
      <p:pic>
        <p:nvPicPr>
          <p:cNvPr id="1026" name="Picture 2" descr="為什麼模型會這樣認為？解釋的深度學習方法的介紹-視覺化篇. 深度學習在近年來已經成為機器學習中最主流的技巧。影像分類、物件偵測、語者識別、語… |  by 辛達湯|">
            <a:extLst>
              <a:ext uri="{FF2B5EF4-FFF2-40B4-BE49-F238E27FC236}">
                <a16:creationId xmlns:a16="http://schemas.microsoft.com/office/drawing/2014/main" id="{029A2CF1-3E52-4532-9F53-D8D08B796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116" y="1874743"/>
            <a:ext cx="8743723" cy="429755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F34C2D07-2097-48AB-8B69-231B20E9A75C}"/>
              </a:ext>
            </a:extLst>
          </p:cNvPr>
          <p:cNvSpPr txBox="1"/>
          <p:nvPr/>
        </p:nvSpPr>
        <p:spPr>
          <a:xfrm>
            <a:off x="0" y="6492875"/>
            <a:ext cx="6617677" cy="369332"/>
          </a:xfrm>
          <a:prstGeom prst="rect">
            <a:avLst/>
          </a:prstGeom>
          <a:noFill/>
        </p:spPr>
        <p:txBody>
          <a:bodyPr wrap="square" rtlCol="0">
            <a:spAutoFit/>
          </a:bodyPr>
          <a:lstStyle/>
          <a:p>
            <a:r>
              <a:rPr kumimoji="1" lang="en-US" altLang="zh-TW" sz="600" dirty="0">
                <a:solidFill>
                  <a:schemeClr val="bg1">
                    <a:lumMod val="75000"/>
                  </a:schemeClr>
                </a:solidFill>
              </a:rPr>
              <a:t>https://medium.com/ai-academy-taiwan/%E7%82%BA%E4%BB%80%E9%BA%BC%E6%A8%A1%E5%9E%8B%E6%9C%83%E9%80%99%E6%A8%A3%E8%AA%8D%E7%82%BA-%E8%A7%A3%E9%87%8B%E7%9A%84%E6%B7%B1%E5%BA%A6%E5%AD%B8%E7%BF%92%E6%96%B9%E6%B3%95%E7%9A%84%E4%BB%8B%E7%B4%B9-%E8%A6%96%E8%A6%BA%E5%8C%96%E7%AF%87-1ac69c627483</a:t>
            </a:r>
            <a:endParaRPr kumimoji="1" lang="zh-TW" altLang="en-US" sz="600" dirty="0">
              <a:solidFill>
                <a:schemeClr val="bg1">
                  <a:lumMod val="75000"/>
                </a:schemeClr>
              </a:solidFill>
            </a:endParaRPr>
          </a:p>
        </p:txBody>
      </p:sp>
    </p:spTree>
    <p:extLst>
      <p:ext uri="{BB962C8B-B14F-4D97-AF65-F5344CB8AC3E}">
        <p14:creationId xmlns:p14="http://schemas.microsoft.com/office/powerpoint/2010/main" val="306139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Overfitting</a:t>
            </a:r>
            <a:endParaRPr/>
          </a:p>
        </p:txBody>
      </p:sp>
      <p:sp>
        <p:nvSpPr>
          <p:cNvPr id="329" name="Google Shape;32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Overfitting is a problem that will happened during training your model.</a:t>
            </a:r>
            <a:endParaRPr dirty="0"/>
          </a:p>
          <a:p>
            <a:pPr marL="228600" lvl="0" indent="-228600" algn="l" rtl="0">
              <a:lnSpc>
                <a:spcPct val="90000"/>
              </a:lnSpc>
              <a:spcBef>
                <a:spcPts val="1000"/>
              </a:spcBef>
              <a:spcAft>
                <a:spcPts val="0"/>
              </a:spcAft>
              <a:buClr>
                <a:schemeClr val="dk1"/>
              </a:buClr>
              <a:buSzPts val="2800"/>
              <a:buChar char="•"/>
            </a:pPr>
            <a:r>
              <a:rPr lang="en-US" dirty="0"/>
              <a:t>The train accuracy gets higher but the validate accuracy remain the same or even lower.</a:t>
            </a:r>
          </a:p>
          <a:p>
            <a:pPr marL="228600" lvl="0" indent="-228600" algn="l" rtl="0">
              <a:lnSpc>
                <a:spcPct val="90000"/>
              </a:lnSpc>
              <a:spcBef>
                <a:spcPts val="1000"/>
              </a:spcBef>
              <a:spcAft>
                <a:spcPts val="0"/>
              </a:spcAft>
              <a:buClr>
                <a:schemeClr val="dk1"/>
              </a:buClr>
              <a:buSzPts val="2800"/>
              <a:buChar char="•"/>
            </a:pPr>
            <a:r>
              <a:rPr lang="en-US" dirty="0"/>
              <a:t>Try to imagine if your model just memorize all the answers, how it will be if the question in test set has a little bit change?</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330" name="Google Shape;33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Underfitting</a:t>
            </a:r>
            <a:endParaRPr/>
          </a:p>
        </p:txBody>
      </p:sp>
      <p:sp>
        <p:nvSpPr>
          <p:cNvPr id="468" name="Google Shape;46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Underfitting means your model can do better.</a:t>
            </a:r>
          </a:p>
          <a:p>
            <a:pPr marL="228600" lvl="0" indent="-228600" algn="l" rtl="0">
              <a:lnSpc>
                <a:spcPct val="90000"/>
              </a:lnSpc>
              <a:spcBef>
                <a:spcPts val="0"/>
              </a:spcBef>
              <a:spcAft>
                <a:spcPts val="0"/>
              </a:spcAft>
              <a:buClr>
                <a:schemeClr val="dk1"/>
              </a:buClr>
              <a:buSzPts val="2800"/>
              <a:buChar char="•"/>
            </a:pPr>
            <a:r>
              <a:rPr lang="en-US" dirty="0"/>
              <a:t>If you stop training when your model is growing, that will cause underfitting.</a:t>
            </a:r>
          </a:p>
          <a:p>
            <a:pPr marL="228600" lvl="0" indent="-228600" algn="l" rtl="0">
              <a:lnSpc>
                <a:spcPct val="90000"/>
              </a:lnSpc>
              <a:spcBef>
                <a:spcPts val="1000"/>
              </a:spcBef>
              <a:spcAft>
                <a:spcPts val="0"/>
              </a:spcAft>
              <a:buClr>
                <a:schemeClr val="dk1"/>
              </a:buClr>
              <a:buSzPts val="2800"/>
              <a:buChar char="•"/>
            </a:pPr>
            <a:r>
              <a:rPr lang="en-US" dirty="0"/>
              <a:t>You should increase the epochs or the layer amounts to exploit the model to avoid underfitting.</a:t>
            </a:r>
            <a:endParaRPr dirty="0"/>
          </a:p>
        </p:txBody>
      </p:sp>
      <p:sp>
        <p:nvSpPr>
          <p:cNvPr id="469" name="Google Shape;46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our model</a:t>
            </a:r>
            <a:endParaRPr/>
          </a:p>
        </p:txBody>
      </p:sp>
      <p:sp>
        <p:nvSpPr>
          <p:cNvPr id="270" name="Google Shape;27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we know how to train our model, next step is to improve it.</a:t>
            </a:r>
            <a:endParaRPr dirty="0"/>
          </a:p>
          <a:p>
            <a:pPr marL="228600" lvl="0" indent="-228600" algn="l" rtl="0">
              <a:lnSpc>
                <a:spcPct val="90000"/>
              </a:lnSpc>
              <a:spcBef>
                <a:spcPts val="1000"/>
              </a:spcBef>
              <a:spcAft>
                <a:spcPts val="0"/>
              </a:spcAft>
              <a:buClr>
                <a:schemeClr val="dk1"/>
              </a:buClr>
              <a:buSzPts val="2800"/>
              <a:buChar char="•"/>
            </a:pPr>
            <a:r>
              <a:rPr lang="en-US" dirty="0"/>
              <a:t>We will try these ways to improve our model:</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training epochs.</a:t>
            </a:r>
          </a:p>
          <a:p>
            <a:pPr marL="971550" lvl="1" indent="-514350" algn="l" rtl="0">
              <a:lnSpc>
                <a:spcPct val="90000"/>
              </a:lnSpc>
              <a:spcBef>
                <a:spcPts val="500"/>
              </a:spcBef>
              <a:spcAft>
                <a:spcPts val="0"/>
              </a:spcAft>
              <a:buClr>
                <a:schemeClr val="dk1"/>
              </a:buClr>
              <a:buSzPts val="2800"/>
              <a:buFont typeface="Calibri"/>
              <a:buAutoNum type="arabicPeriod"/>
            </a:pPr>
            <a:r>
              <a:rPr lang="en-US" dirty="0"/>
              <a:t>Add more hidden layers.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Use another NN for training.</a:t>
            </a:r>
          </a:p>
          <a:p>
            <a:pPr marL="971550" lvl="1" indent="-514350" algn="l" rtl="0">
              <a:lnSpc>
                <a:spcPct val="90000"/>
              </a:lnSpc>
              <a:spcBef>
                <a:spcPts val="500"/>
              </a:spcBef>
              <a:spcAft>
                <a:spcPts val="0"/>
              </a:spcAft>
              <a:buClr>
                <a:schemeClr val="dk1"/>
              </a:buClr>
              <a:buSzPts val="2800"/>
              <a:buFont typeface="Calibri"/>
              <a:buAutoNum type="arabicPeriod"/>
            </a:pPr>
            <a:r>
              <a:rPr lang="en-US" dirty="0"/>
              <a:t>Increase the amounts of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Improve the optimizer.</a:t>
            </a:r>
            <a:endParaRPr dirty="0"/>
          </a:p>
          <a:p>
            <a:pPr marL="971550" lvl="1" indent="-336550" algn="l" rtl="0">
              <a:lnSpc>
                <a:spcPct val="90000"/>
              </a:lnSpc>
              <a:spcBef>
                <a:spcPts val="500"/>
              </a:spcBef>
              <a:spcAft>
                <a:spcPts val="0"/>
              </a:spcAft>
              <a:buClr>
                <a:schemeClr val="dk1"/>
              </a:buClr>
              <a:buSzPts val="2800"/>
              <a:buFont typeface="Calibri"/>
              <a:buNone/>
            </a:pPr>
            <a:endParaRPr dirty="0"/>
          </a:p>
        </p:txBody>
      </p:sp>
      <p:sp>
        <p:nvSpPr>
          <p:cNvPr id="271" name="Google Shape;27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3703702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20023A-C94E-4E4E-BDA4-8F25CD3CB9B0}"/>
              </a:ext>
            </a:extLst>
          </p:cNvPr>
          <p:cNvSpPr>
            <a:spLocks noGrp="1"/>
          </p:cNvSpPr>
          <p:nvPr>
            <p:ph type="title"/>
          </p:nvPr>
        </p:nvSpPr>
        <p:spPr/>
        <p:txBody>
          <a:bodyPr/>
          <a:lstStyle/>
          <a:p>
            <a:r>
              <a:rPr lang="en-US" altLang="zh-TW" dirty="0"/>
              <a:t>Building the Model</a:t>
            </a:r>
            <a:r>
              <a:rPr kumimoji="1" lang="en-US" altLang="zh-TW" dirty="0"/>
              <a:t> </a:t>
            </a:r>
            <a:endParaRPr kumimoji="1" lang="zh-TW" altLang="en-US" dirty="0"/>
          </a:p>
        </p:txBody>
      </p:sp>
      <p:sp>
        <p:nvSpPr>
          <p:cNvPr id="4" name="投影片編號版面配置區 3">
            <a:extLst>
              <a:ext uri="{FF2B5EF4-FFF2-40B4-BE49-F238E27FC236}">
                <a16:creationId xmlns:a16="http://schemas.microsoft.com/office/drawing/2014/main" id="{3B29B0C7-1812-D643-A238-40C98A3C7919}"/>
              </a:ext>
            </a:extLst>
          </p:cNvPr>
          <p:cNvSpPr>
            <a:spLocks noGrp="1"/>
          </p:cNvSpPr>
          <p:nvPr>
            <p:ph type="sldNum" idx="12"/>
          </p:nvPr>
        </p:nvSpPr>
        <p:spPr/>
        <p:txBody>
          <a:bodyPr/>
          <a:lstStyle/>
          <a:p>
            <a:fld id="{00000000-1234-1234-1234-123412341234}" type="slidenum">
              <a:rPr lang="en-US" smtClean="0"/>
              <a:pPr/>
              <a:t>54</a:t>
            </a:fld>
            <a:endParaRPr lang="en-US" dirty="0"/>
          </a:p>
        </p:txBody>
      </p:sp>
      <p:pic>
        <p:nvPicPr>
          <p:cNvPr id="5" name="圖片 4">
            <a:extLst>
              <a:ext uri="{FF2B5EF4-FFF2-40B4-BE49-F238E27FC236}">
                <a16:creationId xmlns:a16="http://schemas.microsoft.com/office/drawing/2014/main" id="{A8531103-81B6-434A-8F26-6DCA9B8506EC}"/>
              </a:ext>
            </a:extLst>
          </p:cNvPr>
          <p:cNvPicPr>
            <a:picLocks noChangeAspect="1"/>
          </p:cNvPicPr>
          <p:nvPr/>
        </p:nvPicPr>
        <p:blipFill>
          <a:blip r:embed="rId2"/>
          <a:stretch>
            <a:fillRect/>
          </a:stretch>
        </p:blipFill>
        <p:spPr>
          <a:xfrm>
            <a:off x="1785760" y="1409558"/>
            <a:ext cx="8620480" cy="5448442"/>
          </a:xfrm>
          <a:prstGeom prst="rect">
            <a:avLst/>
          </a:prstGeom>
        </p:spPr>
      </p:pic>
    </p:spTree>
    <p:extLst>
      <p:ext uri="{BB962C8B-B14F-4D97-AF65-F5344CB8AC3E}">
        <p14:creationId xmlns:p14="http://schemas.microsoft.com/office/powerpoint/2010/main" val="2454521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Improving the Epochs</a:t>
            </a:r>
            <a:endParaRPr/>
          </a:p>
        </p:txBody>
      </p:sp>
      <p:sp>
        <p:nvSpPr>
          <p:cNvPr id="277" name="Google Shape;277;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simplest way to try is improve the training epochs.</a:t>
            </a:r>
            <a:endParaRPr/>
          </a:p>
          <a:p>
            <a:pPr marL="228600" lvl="0" indent="-228600" algn="l" rtl="0">
              <a:lnSpc>
                <a:spcPct val="90000"/>
              </a:lnSpc>
              <a:spcBef>
                <a:spcPts val="1000"/>
              </a:spcBef>
              <a:spcAft>
                <a:spcPts val="0"/>
              </a:spcAft>
              <a:buClr>
                <a:schemeClr val="dk1"/>
              </a:buClr>
              <a:buSzPts val="2800"/>
              <a:buChar char="•"/>
            </a:pPr>
            <a:r>
              <a:rPr lang="en-US"/>
              <a:t>For example, increase from 30 to 100.</a:t>
            </a:r>
            <a:endParaRPr/>
          </a:p>
          <a:p>
            <a:pPr marL="228600" lvl="0" indent="-50800" algn="l" rtl="0">
              <a:lnSpc>
                <a:spcPct val="90000"/>
              </a:lnSpc>
              <a:spcBef>
                <a:spcPts val="1000"/>
              </a:spcBef>
              <a:spcAft>
                <a:spcPts val="0"/>
              </a:spcAft>
              <a:buClr>
                <a:schemeClr val="dk1"/>
              </a:buClr>
              <a:buSzPts val="2800"/>
              <a:buNone/>
            </a:pPr>
            <a:endParaRPr/>
          </a:p>
        </p:txBody>
      </p:sp>
      <p:sp>
        <p:nvSpPr>
          <p:cNvPr id="278" name="Google Shape;2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pic>
        <p:nvPicPr>
          <p:cNvPr id="2" name="圖片 1">
            <a:extLst>
              <a:ext uri="{FF2B5EF4-FFF2-40B4-BE49-F238E27FC236}">
                <a16:creationId xmlns:a16="http://schemas.microsoft.com/office/drawing/2014/main" id="{E9CC226B-7706-1B4D-A9F2-DFFEDE3E2BDE}"/>
              </a:ext>
            </a:extLst>
          </p:cNvPr>
          <p:cNvPicPr>
            <a:picLocks noChangeAspect="1"/>
          </p:cNvPicPr>
          <p:nvPr/>
        </p:nvPicPr>
        <p:blipFill>
          <a:blip r:embed="rId3"/>
          <a:stretch>
            <a:fillRect/>
          </a:stretch>
        </p:blipFill>
        <p:spPr>
          <a:xfrm>
            <a:off x="838200" y="3304839"/>
            <a:ext cx="10515600" cy="19745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87;p39">
            <a:extLst>
              <a:ext uri="{FF2B5EF4-FFF2-40B4-BE49-F238E27FC236}">
                <a16:creationId xmlns:a16="http://schemas.microsoft.com/office/drawing/2014/main" id="{65342189-5A32-4E4E-A80B-B18956840FFB}"/>
              </a:ext>
            </a:extLst>
          </p:cNvPr>
          <p:cNvPicPr preferRelativeResize="0"/>
          <p:nvPr/>
        </p:nvPicPr>
        <p:blipFill rotWithShape="1">
          <a:blip r:embed="rId2">
            <a:alphaModFix/>
          </a:blip>
          <a:srcRect/>
          <a:stretch/>
        </p:blipFill>
        <p:spPr>
          <a:xfrm>
            <a:off x="7219512" y="3547077"/>
            <a:ext cx="4596743" cy="3145221"/>
          </a:xfrm>
          <a:prstGeom prst="rect">
            <a:avLst/>
          </a:prstGeom>
          <a:noFill/>
          <a:ln>
            <a:noFill/>
          </a:ln>
        </p:spPr>
      </p:pic>
      <p:pic>
        <p:nvPicPr>
          <p:cNvPr id="6" name="Google Shape;288;p39">
            <a:extLst>
              <a:ext uri="{FF2B5EF4-FFF2-40B4-BE49-F238E27FC236}">
                <a16:creationId xmlns:a16="http://schemas.microsoft.com/office/drawing/2014/main" id="{03919323-679D-7046-A0EA-C66214264A21}"/>
              </a:ext>
            </a:extLst>
          </p:cNvPr>
          <p:cNvPicPr preferRelativeResize="0"/>
          <p:nvPr/>
        </p:nvPicPr>
        <p:blipFill rotWithShape="1">
          <a:blip r:embed="rId3">
            <a:alphaModFix/>
          </a:blip>
          <a:srcRect/>
          <a:stretch/>
        </p:blipFill>
        <p:spPr>
          <a:xfrm>
            <a:off x="7219512" y="118077"/>
            <a:ext cx="4596743" cy="3145221"/>
          </a:xfrm>
          <a:prstGeom prst="rect">
            <a:avLst/>
          </a:prstGeom>
          <a:noFill/>
          <a:ln>
            <a:noFill/>
          </a:ln>
        </p:spPr>
      </p:pic>
      <p:sp>
        <p:nvSpPr>
          <p:cNvPr id="2" name="標題 1">
            <a:extLst>
              <a:ext uri="{FF2B5EF4-FFF2-40B4-BE49-F238E27FC236}">
                <a16:creationId xmlns:a16="http://schemas.microsoft.com/office/drawing/2014/main" id="{B2180EB2-27FB-1E4D-814A-FC1680E3F497}"/>
              </a:ext>
            </a:extLst>
          </p:cNvPr>
          <p:cNvSpPr>
            <a:spLocks noGrp="1"/>
          </p:cNvSpPr>
          <p:nvPr>
            <p:ph type="title"/>
          </p:nvPr>
        </p:nvSpPr>
        <p:spPr>
          <a:xfrm>
            <a:off x="509214" y="88900"/>
            <a:ext cx="10515600" cy="1325563"/>
          </a:xfrm>
        </p:spPr>
        <p:txBody>
          <a:bodyPr/>
          <a:lstStyle/>
          <a:p>
            <a:r>
              <a:rPr kumimoji="1" lang="en-US" altLang="zh-TW" dirty="0"/>
              <a:t>Plotting the Results</a:t>
            </a:r>
            <a:endParaRPr kumimoji="1" lang="zh-TW" altLang="en-US" dirty="0"/>
          </a:p>
        </p:txBody>
      </p:sp>
      <p:sp>
        <p:nvSpPr>
          <p:cNvPr id="4" name="投影片編號版面配置區 3">
            <a:extLst>
              <a:ext uri="{FF2B5EF4-FFF2-40B4-BE49-F238E27FC236}">
                <a16:creationId xmlns:a16="http://schemas.microsoft.com/office/drawing/2014/main" id="{4B15CE77-770B-7A49-9053-C15F32F9C4C4}"/>
              </a:ext>
            </a:extLst>
          </p:cNvPr>
          <p:cNvSpPr>
            <a:spLocks noGrp="1"/>
          </p:cNvSpPr>
          <p:nvPr>
            <p:ph type="sldNum" idx="12"/>
          </p:nvPr>
        </p:nvSpPr>
        <p:spPr/>
        <p:txBody>
          <a:bodyPr/>
          <a:lstStyle/>
          <a:p>
            <a:fld id="{00000000-1234-1234-1234-123412341234}" type="slidenum">
              <a:rPr lang="en-US" smtClean="0"/>
              <a:pPr/>
              <a:t>56</a:t>
            </a:fld>
            <a:endParaRPr lang="en-US" dirty="0"/>
          </a:p>
        </p:txBody>
      </p:sp>
      <p:pic>
        <p:nvPicPr>
          <p:cNvPr id="7" name="圖片 6">
            <a:extLst>
              <a:ext uri="{FF2B5EF4-FFF2-40B4-BE49-F238E27FC236}">
                <a16:creationId xmlns:a16="http://schemas.microsoft.com/office/drawing/2014/main" id="{81A2889D-DC8C-2740-8B58-EFB8D609FC38}"/>
              </a:ext>
            </a:extLst>
          </p:cNvPr>
          <p:cNvPicPr>
            <a:picLocks noChangeAspect="1"/>
          </p:cNvPicPr>
          <p:nvPr/>
        </p:nvPicPr>
        <p:blipFill>
          <a:blip r:embed="rId4"/>
          <a:stretch>
            <a:fillRect/>
          </a:stretch>
        </p:blipFill>
        <p:spPr>
          <a:xfrm>
            <a:off x="509214" y="1271944"/>
            <a:ext cx="6423696" cy="5420354"/>
          </a:xfrm>
          <a:prstGeom prst="rect">
            <a:avLst/>
          </a:prstGeom>
        </p:spPr>
      </p:pic>
    </p:spTree>
    <p:extLst>
      <p:ext uri="{BB962C8B-B14F-4D97-AF65-F5344CB8AC3E}">
        <p14:creationId xmlns:p14="http://schemas.microsoft.com/office/powerpoint/2010/main" val="377258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7AACBE-3AD3-7146-BD14-24E87B7FC9C5}"/>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3" name="文字版面配置區 2">
            <a:extLst>
              <a:ext uri="{FF2B5EF4-FFF2-40B4-BE49-F238E27FC236}">
                <a16:creationId xmlns:a16="http://schemas.microsoft.com/office/drawing/2014/main" id="{B99D228D-8812-004F-9B20-F1946114B2F1}"/>
              </a:ext>
            </a:extLst>
          </p:cNvPr>
          <p:cNvSpPr>
            <a:spLocks noGrp="1"/>
          </p:cNvSpPr>
          <p:nvPr>
            <p:ph type="body" idx="1"/>
          </p:nvPr>
        </p:nvSpPr>
        <p:spPr>
          <a:xfrm>
            <a:off x="838200" y="1825625"/>
            <a:ext cx="10515600" cy="665327"/>
          </a:xfrm>
        </p:spPr>
        <p:txBody>
          <a:bodyPr/>
          <a:lstStyle/>
          <a:p>
            <a:r>
              <a:rPr kumimoji="1" lang="en-US" altLang="zh-TW" dirty="0"/>
              <a:t>We can save the trained model.</a:t>
            </a:r>
            <a:endParaRPr kumimoji="1" lang="zh-TW" altLang="en-US" dirty="0"/>
          </a:p>
        </p:txBody>
      </p:sp>
      <p:sp>
        <p:nvSpPr>
          <p:cNvPr id="4" name="投影片編號版面配置區 3">
            <a:extLst>
              <a:ext uri="{FF2B5EF4-FFF2-40B4-BE49-F238E27FC236}">
                <a16:creationId xmlns:a16="http://schemas.microsoft.com/office/drawing/2014/main" id="{C48996C7-3422-1643-ACD1-21F184510C92}"/>
              </a:ext>
            </a:extLst>
          </p:cNvPr>
          <p:cNvSpPr>
            <a:spLocks noGrp="1"/>
          </p:cNvSpPr>
          <p:nvPr>
            <p:ph type="sldNum" idx="12"/>
          </p:nvPr>
        </p:nvSpPr>
        <p:spPr/>
        <p:txBody>
          <a:bodyPr/>
          <a:lstStyle/>
          <a:p>
            <a:fld id="{00000000-1234-1234-1234-123412341234}" type="slidenum">
              <a:rPr lang="en-US" smtClean="0"/>
              <a:pPr/>
              <a:t>57</a:t>
            </a:fld>
            <a:endParaRPr lang="en-US" dirty="0"/>
          </a:p>
        </p:txBody>
      </p:sp>
      <p:pic>
        <p:nvPicPr>
          <p:cNvPr id="5" name="圖片 4">
            <a:extLst>
              <a:ext uri="{FF2B5EF4-FFF2-40B4-BE49-F238E27FC236}">
                <a16:creationId xmlns:a16="http://schemas.microsoft.com/office/drawing/2014/main" id="{9EE74696-00BB-7E44-93E1-BF6EA331A9BE}"/>
              </a:ext>
            </a:extLst>
          </p:cNvPr>
          <p:cNvPicPr>
            <a:picLocks noChangeAspect="1"/>
          </p:cNvPicPr>
          <p:nvPr/>
        </p:nvPicPr>
        <p:blipFill>
          <a:blip r:embed="rId3"/>
          <a:stretch>
            <a:fillRect/>
          </a:stretch>
        </p:blipFill>
        <p:spPr>
          <a:xfrm>
            <a:off x="3296219" y="3639207"/>
            <a:ext cx="5599562" cy="981841"/>
          </a:xfrm>
          <a:prstGeom prst="rect">
            <a:avLst/>
          </a:prstGeom>
        </p:spPr>
      </p:pic>
    </p:spTree>
    <p:extLst>
      <p:ext uri="{BB962C8B-B14F-4D97-AF65-F5344CB8AC3E}">
        <p14:creationId xmlns:p14="http://schemas.microsoft.com/office/powerpoint/2010/main" val="977612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745E3-B725-1644-9EC2-99C84AAE1D64}"/>
              </a:ext>
            </a:extLst>
          </p:cNvPr>
          <p:cNvSpPr>
            <a:spLocks noGrp="1"/>
          </p:cNvSpPr>
          <p:nvPr>
            <p:ph type="title"/>
          </p:nvPr>
        </p:nvSpPr>
        <p:spPr/>
        <p:txBody>
          <a:bodyPr/>
          <a:lstStyle/>
          <a:p>
            <a:r>
              <a:rPr kumimoji="1" lang="en-US" altLang="zh-TW" dirty="0"/>
              <a:t>Next Steps</a:t>
            </a:r>
            <a:endParaRPr kumimoji="1" lang="zh-TW" altLang="en-US" dirty="0"/>
          </a:p>
        </p:txBody>
      </p:sp>
      <p:sp>
        <p:nvSpPr>
          <p:cNvPr id="4" name="投影片編號版面配置區 3">
            <a:extLst>
              <a:ext uri="{FF2B5EF4-FFF2-40B4-BE49-F238E27FC236}">
                <a16:creationId xmlns:a16="http://schemas.microsoft.com/office/drawing/2014/main" id="{14115B98-4AF7-024F-8594-6BE29DBFE2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
        <p:nvSpPr>
          <p:cNvPr id="5" name="文字方塊 4">
            <a:extLst>
              <a:ext uri="{FF2B5EF4-FFF2-40B4-BE49-F238E27FC236}">
                <a16:creationId xmlns:a16="http://schemas.microsoft.com/office/drawing/2014/main" id="{CC4F59AF-F1E9-A747-BDBE-3E13BAC7BD5B}"/>
              </a:ext>
            </a:extLst>
          </p:cNvPr>
          <p:cNvSpPr txBox="1"/>
          <p:nvPr/>
        </p:nvSpPr>
        <p:spPr>
          <a:xfrm>
            <a:off x="3252112" y="6277431"/>
            <a:ext cx="5687776"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/initialized-capital/we-need-to-go-deeper-a-practical-guide-to-tensorflow-and-inception-50e66281804f</a:t>
            </a:r>
            <a:endParaRPr kumimoji="1" lang="zh-TW" altLang="en-US" sz="800" dirty="0">
              <a:solidFill>
                <a:schemeClr val="bg1">
                  <a:lumMod val="75000"/>
                </a:schemeClr>
              </a:solidFill>
            </a:endParaRPr>
          </a:p>
        </p:txBody>
      </p:sp>
      <p:pic>
        <p:nvPicPr>
          <p:cNvPr id="9222" name="Picture 6" descr="We need to go cheaper - We need to go deeper - quickmeme">
            <a:extLst>
              <a:ext uri="{FF2B5EF4-FFF2-40B4-BE49-F238E27FC236}">
                <a16:creationId xmlns:a16="http://schemas.microsoft.com/office/drawing/2014/main" id="{49428B04-102A-0049-A04C-E76891E70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13" y="1769607"/>
            <a:ext cx="6582373" cy="427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50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bg1">
                    <a:lumMod val="85000"/>
                  </a:schemeClr>
                </a:solidFill>
              </a:rPr>
              <a:t>Increase the training epochs.</a:t>
            </a:r>
          </a:p>
          <a:p>
            <a:pPr marL="971550" lvl="1" indent="-514350">
              <a:buFont typeface="Calibri"/>
              <a:buAutoNum type="arabicPeriod"/>
            </a:pPr>
            <a:r>
              <a:rPr lang="en-US" altLang="zh-TW" dirty="0">
                <a:solidFill>
                  <a:schemeClr val="tx1"/>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4204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21455-AC71-B144-942E-B510FD012326}"/>
              </a:ext>
            </a:extLst>
          </p:cNvPr>
          <p:cNvSpPr>
            <a:spLocks noGrp="1"/>
          </p:cNvSpPr>
          <p:nvPr>
            <p:ph type="title"/>
          </p:nvPr>
        </p:nvSpPr>
        <p:spPr/>
        <p:txBody>
          <a:bodyPr/>
          <a:lstStyle/>
          <a:p>
            <a:r>
              <a:rPr kumimoji="1" lang="en-US" altLang="zh-TW" dirty="0"/>
              <a:t>Deep Learning Model</a:t>
            </a:r>
            <a:endParaRPr kumimoji="1" lang="zh-TW" altLang="en-US" dirty="0"/>
          </a:p>
        </p:txBody>
      </p:sp>
      <p:sp>
        <p:nvSpPr>
          <p:cNvPr id="4" name="投影片編號版面配置區 3">
            <a:extLst>
              <a:ext uri="{FF2B5EF4-FFF2-40B4-BE49-F238E27FC236}">
                <a16:creationId xmlns:a16="http://schemas.microsoft.com/office/drawing/2014/main" id="{F710A829-4227-BE45-A609-2A342987CC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7170" name="Picture 2" descr="Converting a Simple Deep Learning Model from PyTorch to TensorFlow | by Yu  Xuan Lee | Towards Data Science">
            <a:extLst>
              <a:ext uri="{FF2B5EF4-FFF2-40B4-BE49-F238E27FC236}">
                <a16:creationId xmlns:a16="http://schemas.microsoft.com/office/drawing/2014/main" id="{9C5E20E0-84C8-1B4D-A182-824EBBF75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201" y="1421634"/>
            <a:ext cx="7753598" cy="507124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43CD53C-0246-4B44-8127-6053FFFF0E87}"/>
              </a:ext>
            </a:extLst>
          </p:cNvPr>
          <p:cNvSpPr txBox="1"/>
          <p:nvPr/>
        </p:nvSpPr>
        <p:spPr>
          <a:xfrm>
            <a:off x="3361918" y="6538912"/>
            <a:ext cx="546816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towardsdatascience.com</a:t>
            </a:r>
            <a:r>
              <a:rPr kumimoji="1" lang="en" altLang="zh-TW" sz="800" dirty="0">
                <a:solidFill>
                  <a:schemeClr val="bg1">
                    <a:lumMod val="75000"/>
                  </a:schemeClr>
                </a:solidFill>
              </a:rPr>
              <a:t>/converting-a-simple-deep-learning-model-from-pytorch-to-tensorflow-b6b353351f5d</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4059166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7253E-B6E5-C34C-A374-460B85F9720F}"/>
              </a:ext>
            </a:extLst>
          </p:cNvPr>
          <p:cNvSpPr>
            <a:spLocks noGrp="1"/>
          </p:cNvSpPr>
          <p:nvPr>
            <p:ph type="title"/>
          </p:nvPr>
        </p:nvSpPr>
        <p:spPr>
          <a:xfrm>
            <a:off x="838200" y="239001"/>
            <a:ext cx="10515600" cy="1325563"/>
          </a:xfrm>
        </p:spPr>
        <p:txBody>
          <a:bodyPr/>
          <a:lstStyle/>
          <a:p>
            <a:r>
              <a:rPr kumimoji="1" lang="en-US" altLang="zh-TW" dirty="0"/>
              <a:t>Training with More Hidden Layers</a:t>
            </a:r>
            <a:endParaRPr kumimoji="1" lang="zh-TW" altLang="en-US" dirty="0"/>
          </a:p>
        </p:txBody>
      </p:sp>
      <p:sp>
        <p:nvSpPr>
          <p:cNvPr id="4" name="投影片編號版面配置區 3">
            <a:extLst>
              <a:ext uri="{FF2B5EF4-FFF2-40B4-BE49-F238E27FC236}">
                <a16:creationId xmlns:a16="http://schemas.microsoft.com/office/drawing/2014/main" id="{BB669C62-2355-4245-B56B-495A2F790F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3" name="圖片 2">
            <a:extLst>
              <a:ext uri="{FF2B5EF4-FFF2-40B4-BE49-F238E27FC236}">
                <a16:creationId xmlns:a16="http://schemas.microsoft.com/office/drawing/2014/main" id="{8E0E7DAF-B5CE-1140-B744-12780CE69A48}"/>
              </a:ext>
            </a:extLst>
          </p:cNvPr>
          <p:cNvPicPr>
            <a:picLocks noChangeAspect="1"/>
          </p:cNvPicPr>
          <p:nvPr/>
        </p:nvPicPr>
        <p:blipFill>
          <a:blip r:embed="rId2"/>
          <a:stretch>
            <a:fillRect/>
          </a:stretch>
        </p:blipFill>
        <p:spPr>
          <a:xfrm>
            <a:off x="2032392" y="1292901"/>
            <a:ext cx="8127216" cy="5544079"/>
          </a:xfrm>
          <a:prstGeom prst="rect">
            <a:avLst/>
          </a:prstGeom>
        </p:spPr>
      </p:pic>
      <p:sp>
        <p:nvSpPr>
          <p:cNvPr id="7" name="矩形 6">
            <a:extLst>
              <a:ext uri="{FF2B5EF4-FFF2-40B4-BE49-F238E27FC236}">
                <a16:creationId xmlns:a16="http://schemas.microsoft.com/office/drawing/2014/main" id="{0C43E4EE-CA55-DC46-8F54-C7DA3B2CF148}"/>
              </a:ext>
            </a:extLst>
          </p:cNvPr>
          <p:cNvSpPr/>
          <p:nvPr/>
        </p:nvSpPr>
        <p:spPr>
          <a:xfrm>
            <a:off x="2879834" y="2333297"/>
            <a:ext cx="4099035" cy="420413"/>
          </a:xfrm>
          <a:prstGeom prst="rect">
            <a:avLst/>
          </a:prstGeom>
          <a:noFill/>
          <a:ln w="349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TW" altLang="en-US"/>
          </a:p>
        </p:txBody>
      </p:sp>
    </p:spTree>
    <p:extLst>
      <p:ext uri="{BB962C8B-B14F-4D97-AF65-F5344CB8AC3E}">
        <p14:creationId xmlns:p14="http://schemas.microsoft.com/office/powerpoint/2010/main" val="1142652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BCC38-D4E8-6F4D-8499-AA9B5201E13B}"/>
              </a:ext>
            </a:extLst>
          </p:cNvPr>
          <p:cNvSpPr>
            <a:spLocks noGrp="1"/>
          </p:cNvSpPr>
          <p:nvPr>
            <p:ph type="title"/>
          </p:nvPr>
        </p:nvSpPr>
        <p:spPr/>
        <p:txBody>
          <a:bodyPr/>
          <a:lstStyle/>
          <a:p>
            <a:r>
              <a:rPr kumimoji="1" lang="en-US" altLang="zh-TW" dirty="0"/>
              <a:t>Training with More Hidden Layers (Cont’d)</a:t>
            </a:r>
            <a:endParaRPr kumimoji="1" lang="zh-TW" altLang="en-US" dirty="0"/>
          </a:p>
        </p:txBody>
      </p:sp>
      <p:sp>
        <p:nvSpPr>
          <p:cNvPr id="4" name="投影片編號版面配置區 3">
            <a:extLst>
              <a:ext uri="{FF2B5EF4-FFF2-40B4-BE49-F238E27FC236}">
                <a16:creationId xmlns:a16="http://schemas.microsoft.com/office/drawing/2014/main" id="{6D0C3DD3-75A2-974B-BB74-EAD7C8232C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5" name="圖片 4">
            <a:extLst>
              <a:ext uri="{FF2B5EF4-FFF2-40B4-BE49-F238E27FC236}">
                <a16:creationId xmlns:a16="http://schemas.microsoft.com/office/drawing/2014/main" id="{0BE3ECF5-B26B-164D-B91C-AEF591E77681}"/>
              </a:ext>
            </a:extLst>
          </p:cNvPr>
          <p:cNvPicPr>
            <a:picLocks noChangeAspect="1"/>
          </p:cNvPicPr>
          <p:nvPr/>
        </p:nvPicPr>
        <p:blipFill>
          <a:blip r:embed="rId2"/>
          <a:stretch>
            <a:fillRect/>
          </a:stretch>
        </p:blipFill>
        <p:spPr>
          <a:xfrm>
            <a:off x="1714500" y="3877551"/>
            <a:ext cx="8763000" cy="1092200"/>
          </a:xfrm>
          <a:prstGeom prst="rect">
            <a:avLst/>
          </a:prstGeom>
        </p:spPr>
      </p:pic>
      <p:sp>
        <p:nvSpPr>
          <p:cNvPr id="8" name="文字版面配置區 2">
            <a:extLst>
              <a:ext uri="{FF2B5EF4-FFF2-40B4-BE49-F238E27FC236}">
                <a16:creationId xmlns:a16="http://schemas.microsoft.com/office/drawing/2014/main" id="{F1E45E6D-C7CC-EA43-A8F0-D83416B822DF}"/>
              </a:ext>
            </a:extLst>
          </p:cNvPr>
          <p:cNvSpPr>
            <a:spLocks noGrp="1"/>
          </p:cNvSpPr>
          <p:nvPr>
            <p:ph type="body" idx="1"/>
          </p:nvPr>
        </p:nvSpPr>
        <p:spPr>
          <a:xfrm>
            <a:off x="838200" y="1825625"/>
            <a:ext cx="10515600" cy="665327"/>
          </a:xfrm>
        </p:spPr>
        <p:txBody>
          <a:bodyPr/>
          <a:lstStyle/>
          <a:p>
            <a:r>
              <a:rPr kumimoji="1" lang="en-US" altLang="zh-TW" dirty="0"/>
              <a:t>Train this model with 30 epochs.</a:t>
            </a:r>
            <a:endParaRPr kumimoji="1" lang="zh-TW" altLang="en-US" dirty="0"/>
          </a:p>
        </p:txBody>
      </p:sp>
    </p:spTree>
    <p:extLst>
      <p:ext uri="{BB962C8B-B14F-4D97-AF65-F5344CB8AC3E}">
        <p14:creationId xmlns:p14="http://schemas.microsoft.com/office/powerpoint/2010/main" val="70303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5FB7AF2-7E27-7840-973D-8AC8753D1555}"/>
              </a:ext>
            </a:extLst>
          </p:cNvPr>
          <p:cNvPicPr>
            <a:picLocks noChangeAspect="1"/>
          </p:cNvPicPr>
          <p:nvPr/>
        </p:nvPicPr>
        <p:blipFill>
          <a:blip r:embed="rId2"/>
          <a:stretch>
            <a:fillRect/>
          </a:stretch>
        </p:blipFill>
        <p:spPr>
          <a:xfrm>
            <a:off x="6632027" y="917028"/>
            <a:ext cx="4364416" cy="2902497"/>
          </a:xfrm>
          <a:prstGeom prst="rect">
            <a:avLst/>
          </a:prstGeom>
        </p:spPr>
      </p:pic>
      <p:pic>
        <p:nvPicPr>
          <p:cNvPr id="6" name="圖片 5">
            <a:extLst>
              <a:ext uri="{FF2B5EF4-FFF2-40B4-BE49-F238E27FC236}">
                <a16:creationId xmlns:a16="http://schemas.microsoft.com/office/drawing/2014/main" id="{5A9C89DC-C5E7-BE4F-A6F2-E5D2496F9CCA}"/>
              </a:ext>
            </a:extLst>
          </p:cNvPr>
          <p:cNvPicPr>
            <a:picLocks noChangeAspect="1"/>
          </p:cNvPicPr>
          <p:nvPr/>
        </p:nvPicPr>
        <p:blipFill>
          <a:blip r:embed="rId3"/>
          <a:stretch>
            <a:fillRect/>
          </a:stretch>
        </p:blipFill>
        <p:spPr>
          <a:xfrm>
            <a:off x="6841932" y="3818978"/>
            <a:ext cx="4364416" cy="2902497"/>
          </a:xfrm>
          <a:prstGeom prst="rect">
            <a:avLst/>
          </a:prstGeom>
        </p:spPr>
      </p:pic>
      <p:sp>
        <p:nvSpPr>
          <p:cNvPr id="2" name="標題 1">
            <a:extLst>
              <a:ext uri="{FF2B5EF4-FFF2-40B4-BE49-F238E27FC236}">
                <a16:creationId xmlns:a16="http://schemas.microsoft.com/office/drawing/2014/main" id="{B818D52A-253C-9843-8D96-2FA2FD270E84}"/>
              </a:ext>
            </a:extLst>
          </p:cNvPr>
          <p:cNvSpPr>
            <a:spLocks noGrp="1"/>
          </p:cNvSpPr>
          <p:nvPr>
            <p:ph type="title"/>
          </p:nvPr>
        </p:nvSpPr>
        <p:spPr>
          <a:xfrm>
            <a:off x="838200" y="71944"/>
            <a:ext cx="10515600" cy="1325563"/>
          </a:xfrm>
        </p:spPr>
        <p:txBody>
          <a:bodyPr/>
          <a:lstStyle/>
          <a:p>
            <a:r>
              <a:rPr kumimoji="1" lang="en-US" altLang="zh-TW" dirty="0"/>
              <a:t>Plotting the Result</a:t>
            </a:r>
            <a:endParaRPr kumimoji="1" lang="zh-TW" altLang="en-US" dirty="0"/>
          </a:p>
        </p:txBody>
      </p:sp>
      <p:sp>
        <p:nvSpPr>
          <p:cNvPr id="4" name="投影片編號版面配置區 3">
            <a:extLst>
              <a:ext uri="{FF2B5EF4-FFF2-40B4-BE49-F238E27FC236}">
                <a16:creationId xmlns:a16="http://schemas.microsoft.com/office/drawing/2014/main" id="{266B40A8-5654-8742-82F3-288F0ABA5E24}"/>
              </a:ext>
            </a:extLst>
          </p:cNvPr>
          <p:cNvSpPr>
            <a:spLocks noGrp="1"/>
          </p:cNvSpPr>
          <p:nvPr>
            <p:ph type="sldNum" idx="12"/>
          </p:nvPr>
        </p:nvSpPr>
        <p:spPr>
          <a:xfrm>
            <a:off x="8915400" y="6356350"/>
            <a:ext cx="2743200" cy="365125"/>
          </a:xfrm>
        </p:spPr>
        <p:txBody>
          <a:bodyPr/>
          <a:lstStyle/>
          <a:p>
            <a:fld id="{00000000-1234-1234-1234-123412341234}" type="slidenum">
              <a:rPr lang="en-US" smtClean="0"/>
              <a:pPr/>
              <a:t>62</a:t>
            </a:fld>
            <a:endParaRPr lang="en-US" dirty="0"/>
          </a:p>
        </p:txBody>
      </p:sp>
      <p:pic>
        <p:nvPicPr>
          <p:cNvPr id="7" name="圖片 6">
            <a:extLst>
              <a:ext uri="{FF2B5EF4-FFF2-40B4-BE49-F238E27FC236}">
                <a16:creationId xmlns:a16="http://schemas.microsoft.com/office/drawing/2014/main" id="{DF1FA954-3C5B-CF4A-85C5-EA7A5BE21541}"/>
              </a:ext>
            </a:extLst>
          </p:cNvPr>
          <p:cNvPicPr>
            <a:picLocks noChangeAspect="1"/>
          </p:cNvPicPr>
          <p:nvPr/>
        </p:nvPicPr>
        <p:blipFill>
          <a:blip r:embed="rId4"/>
          <a:stretch>
            <a:fillRect/>
          </a:stretch>
        </p:blipFill>
        <p:spPr>
          <a:xfrm>
            <a:off x="208331" y="1227551"/>
            <a:ext cx="6423696" cy="5420354"/>
          </a:xfrm>
          <a:prstGeom prst="rect">
            <a:avLst/>
          </a:prstGeom>
        </p:spPr>
      </p:pic>
    </p:spTree>
    <p:extLst>
      <p:ext uri="{BB962C8B-B14F-4D97-AF65-F5344CB8AC3E}">
        <p14:creationId xmlns:p14="http://schemas.microsoft.com/office/powerpoint/2010/main" val="474848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D21FF1-57EB-5047-9FAE-79D504DD83BD}"/>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3" name="文字版面配置區 2">
            <a:extLst>
              <a:ext uri="{FF2B5EF4-FFF2-40B4-BE49-F238E27FC236}">
                <a16:creationId xmlns:a16="http://schemas.microsoft.com/office/drawing/2014/main" id="{37543C4D-4CF7-AC46-A5B7-5BF99883590A}"/>
              </a:ext>
            </a:extLst>
          </p:cNvPr>
          <p:cNvSpPr>
            <a:spLocks noGrp="1"/>
          </p:cNvSpPr>
          <p:nvPr>
            <p:ph type="body" idx="1"/>
          </p:nvPr>
        </p:nvSpPr>
        <p:spPr>
          <a:xfrm>
            <a:off x="838200" y="1825625"/>
            <a:ext cx="10515600" cy="770430"/>
          </a:xfrm>
        </p:spPr>
        <p:txBody>
          <a:bodyPr/>
          <a:lstStyle/>
          <a:p>
            <a:r>
              <a:rPr kumimoji="1" lang="en-US" altLang="zh-TW" dirty="0"/>
              <a:t>Save the trained model</a:t>
            </a:r>
            <a:endParaRPr kumimoji="1" lang="zh-TW" altLang="en-US" dirty="0"/>
          </a:p>
        </p:txBody>
      </p:sp>
      <p:sp>
        <p:nvSpPr>
          <p:cNvPr id="4" name="投影片編號版面配置區 3">
            <a:extLst>
              <a:ext uri="{FF2B5EF4-FFF2-40B4-BE49-F238E27FC236}">
                <a16:creationId xmlns:a16="http://schemas.microsoft.com/office/drawing/2014/main" id="{F2D7966A-0030-5347-9ADD-BCE0DEF2E733}"/>
              </a:ext>
            </a:extLst>
          </p:cNvPr>
          <p:cNvSpPr>
            <a:spLocks noGrp="1"/>
          </p:cNvSpPr>
          <p:nvPr>
            <p:ph type="sldNum" idx="12"/>
          </p:nvPr>
        </p:nvSpPr>
        <p:spPr/>
        <p:txBody>
          <a:bodyPr/>
          <a:lstStyle/>
          <a:p>
            <a:fld id="{00000000-1234-1234-1234-123412341234}" type="slidenum">
              <a:rPr lang="en-US" smtClean="0"/>
              <a:pPr/>
              <a:t>63</a:t>
            </a:fld>
            <a:endParaRPr lang="en-US" dirty="0"/>
          </a:p>
        </p:txBody>
      </p:sp>
      <p:pic>
        <p:nvPicPr>
          <p:cNvPr id="6" name="圖片 5">
            <a:extLst>
              <a:ext uri="{FF2B5EF4-FFF2-40B4-BE49-F238E27FC236}">
                <a16:creationId xmlns:a16="http://schemas.microsoft.com/office/drawing/2014/main" id="{AD6331D4-3F97-424A-87DA-28EDC7B0D97A}"/>
              </a:ext>
            </a:extLst>
          </p:cNvPr>
          <p:cNvPicPr>
            <a:picLocks noChangeAspect="1"/>
          </p:cNvPicPr>
          <p:nvPr/>
        </p:nvPicPr>
        <p:blipFill>
          <a:blip r:embed="rId2"/>
          <a:stretch>
            <a:fillRect/>
          </a:stretch>
        </p:blipFill>
        <p:spPr>
          <a:xfrm>
            <a:off x="2295906" y="3597165"/>
            <a:ext cx="7600188" cy="770430"/>
          </a:xfrm>
          <a:prstGeom prst="rect">
            <a:avLst/>
          </a:prstGeom>
        </p:spPr>
      </p:pic>
    </p:spTree>
    <p:extLst>
      <p:ext uri="{BB962C8B-B14F-4D97-AF65-F5344CB8AC3E}">
        <p14:creationId xmlns:p14="http://schemas.microsoft.com/office/powerpoint/2010/main" val="2978199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tx1"/>
                </a:solidFill>
              </a:rPr>
              <a:t>Use another NN for training.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98028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RNN</a:t>
            </a:r>
            <a:endParaRPr/>
          </a:p>
        </p:txBody>
      </p:sp>
      <p:sp>
        <p:nvSpPr>
          <p:cNvPr id="294" name="Google Shape;294;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RNN means recursively neural network.</a:t>
            </a:r>
            <a:endParaRPr/>
          </a:p>
          <a:p>
            <a:pPr marL="228600" lvl="0" indent="-228600" algn="l" rtl="0">
              <a:lnSpc>
                <a:spcPct val="90000"/>
              </a:lnSpc>
              <a:spcBef>
                <a:spcPts val="1000"/>
              </a:spcBef>
              <a:spcAft>
                <a:spcPts val="0"/>
              </a:spcAft>
              <a:buClr>
                <a:schemeClr val="dk1"/>
              </a:buClr>
              <a:buSzPts val="2800"/>
              <a:buChar char="•"/>
            </a:pPr>
            <a:r>
              <a:rPr lang="en-US"/>
              <a:t>RNN is one of the popular NN models, the characteristic is RNN will re-train the model with new data.</a:t>
            </a:r>
            <a:endParaRPr/>
          </a:p>
        </p:txBody>
      </p:sp>
      <p:sp>
        <p:nvSpPr>
          <p:cNvPr id="295" name="Google Shape;29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pic>
        <p:nvPicPr>
          <p:cNvPr id="296" name="Google Shape;296;p40"/>
          <p:cNvPicPr preferRelativeResize="0"/>
          <p:nvPr/>
        </p:nvPicPr>
        <p:blipFill rotWithShape="1">
          <a:blip r:embed="rId3">
            <a:alphaModFix/>
          </a:blip>
          <a:srcRect/>
          <a:stretch/>
        </p:blipFill>
        <p:spPr>
          <a:xfrm>
            <a:off x="2944632" y="3464874"/>
            <a:ext cx="6302735" cy="2800215"/>
          </a:xfrm>
          <a:prstGeom prst="rect">
            <a:avLst/>
          </a:prstGeom>
          <a:noFill/>
          <a:ln>
            <a:noFill/>
          </a:ln>
        </p:spPr>
      </p:pic>
      <p:sp>
        <p:nvSpPr>
          <p:cNvPr id="297" name="Google Shape;297;p40"/>
          <p:cNvSpPr txBox="1"/>
          <p:nvPr/>
        </p:nvSpPr>
        <p:spPr>
          <a:xfrm>
            <a:off x="2944632" y="6444476"/>
            <a:ext cx="601722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Times New Roman"/>
                <a:ea typeface="Times New Roman"/>
                <a:cs typeface="Times New Roman"/>
                <a:sym typeface="Times New Roman"/>
              </a:rPr>
              <a:t>https://www.researchgate.net/figure/The-standard-RNN-and-unfolded-RNN_fig1_318332317</a:t>
            </a:r>
            <a:endParaRPr sz="1200" b="0" i="0" u="none" strike="noStrike" cap="none">
              <a:solidFill>
                <a:srgbClr val="BFBFBF"/>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Long Short Term Memory</a:t>
            </a:r>
            <a:endParaRPr/>
          </a:p>
        </p:txBody>
      </p:sp>
      <p:sp>
        <p:nvSpPr>
          <p:cNvPr id="303" name="Google Shape;30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LSTM is the most popular implementation of RNN.</a:t>
            </a:r>
            <a:endParaRPr dirty="0"/>
          </a:p>
          <a:p>
            <a:pPr marL="228600" lvl="0" indent="-228600" algn="l" rtl="0">
              <a:lnSpc>
                <a:spcPct val="90000"/>
              </a:lnSpc>
              <a:spcBef>
                <a:spcPts val="1000"/>
              </a:spcBef>
              <a:spcAft>
                <a:spcPts val="0"/>
              </a:spcAft>
              <a:buClr>
                <a:schemeClr val="dk1"/>
              </a:buClr>
              <a:buSzPts val="2800"/>
              <a:buChar char="•"/>
            </a:pPr>
            <a:r>
              <a:rPr lang="en-US" dirty="0"/>
              <a:t>The simple way to understand LSTM is:</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re-train the data with new data.</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will dropout the data that is not important.</a:t>
            </a:r>
            <a:endParaRPr dirty="0"/>
          </a:p>
          <a:p>
            <a:pPr marL="971550" lvl="1" indent="-514350" algn="l" rtl="0">
              <a:lnSpc>
                <a:spcPct val="90000"/>
              </a:lnSpc>
              <a:spcBef>
                <a:spcPts val="500"/>
              </a:spcBef>
              <a:spcAft>
                <a:spcPts val="0"/>
              </a:spcAft>
              <a:buClr>
                <a:schemeClr val="dk1"/>
              </a:buClr>
              <a:buSzPts val="2800"/>
              <a:buFont typeface="Calibri"/>
              <a:buAutoNum type="arabicPeriod"/>
            </a:pPr>
            <a:r>
              <a:rPr lang="en-US" dirty="0"/>
              <a:t>It has a gate to determine if the data can be output to next layer.</a:t>
            </a:r>
            <a:endParaRPr dirty="0"/>
          </a:p>
        </p:txBody>
      </p:sp>
      <p:sp>
        <p:nvSpPr>
          <p:cNvPr id="304" name="Google Shape;30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pic>
        <p:nvPicPr>
          <p:cNvPr id="5124" name="Picture 4" descr="使用長短期記憶模型(LSTM)預測天氣（繁體）">
            <a:extLst>
              <a:ext uri="{FF2B5EF4-FFF2-40B4-BE49-F238E27FC236}">
                <a16:creationId xmlns:a16="http://schemas.microsoft.com/office/drawing/2014/main" id="{31194161-CC53-434A-BF1A-07BF92E15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703" y="4290109"/>
            <a:ext cx="5568593" cy="22027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C3974E9-B297-2C4B-A36D-4955A902CDCD}"/>
              </a:ext>
            </a:extLst>
          </p:cNvPr>
          <p:cNvSpPr/>
          <p:nvPr/>
        </p:nvSpPr>
        <p:spPr>
          <a:xfrm>
            <a:off x="4055068" y="6613753"/>
            <a:ext cx="2307042" cy="215444"/>
          </a:xfrm>
          <a:prstGeom prst="rect">
            <a:avLst/>
          </a:prstGeom>
        </p:spPr>
        <p:txBody>
          <a:bodyPr wrap="none">
            <a:spAutoFit/>
          </a:bodyPr>
          <a:lstStyle/>
          <a:p>
            <a:r>
              <a:rPr lang="zh-TW" altLang="en-US" sz="800" dirty="0">
                <a:solidFill>
                  <a:schemeClr val="bg1">
                    <a:lumMod val="75000"/>
                  </a:schemeClr>
                </a:solidFill>
              </a:rPr>
              <a:t>https://www.rs-online.com/designspark/lstm-cn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Model with LSTM</a:t>
            </a:r>
            <a:endParaRPr/>
          </a:p>
        </p:txBody>
      </p:sp>
      <p:sp>
        <p:nvSpPr>
          <p:cNvPr id="311" name="Google Shape;311;p42"/>
          <p:cNvSpPr txBox="1">
            <a:spLocks noGrp="1"/>
          </p:cNvSpPr>
          <p:nvPr>
            <p:ph type="body" idx="1"/>
          </p:nvPr>
        </p:nvSpPr>
        <p:spPr>
          <a:xfrm>
            <a:off x="838200" y="1489076"/>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can use the build-in LSTM layer of Keras to train our model.</a:t>
            </a:r>
            <a:endParaRPr dirty="0"/>
          </a:p>
        </p:txBody>
      </p:sp>
      <p:sp>
        <p:nvSpPr>
          <p:cNvPr id="312" name="Google Shape;31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pic>
        <p:nvPicPr>
          <p:cNvPr id="5" name="圖片 4">
            <a:extLst>
              <a:ext uri="{FF2B5EF4-FFF2-40B4-BE49-F238E27FC236}">
                <a16:creationId xmlns:a16="http://schemas.microsoft.com/office/drawing/2014/main" id="{3E5C5412-4C67-964B-A546-C765431529D0}"/>
              </a:ext>
            </a:extLst>
          </p:cNvPr>
          <p:cNvPicPr>
            <a:picLocks noChangeAspect="1"/>
          </p:cNvPicPr>
          <p:nvPr/>
        </p:nvPicPr>
        <p:blipFill>
          <a:blip r:embed="rId3"/>
          <a:stretch>
            <a:fillRect/>
          </a:stretch>
        </p:blipFill>
        <p:spPr>
          <a:xfrm>
            <a:off x="2113781" y="2007180"/>
            <a:ext cx="7964438" cy="484079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838200" y="57867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Training Model with LSTM</a:t>
            </a:r>
            <a:endParaRPr dirty="0"/>
          </a:p>
        </p:txBody>
      </p:sp>
      <p:sp>
        <p:nvSpPr>
          <p:cNvPr id="319" name="Google Shape;319;p43"/>
          <p:cNvSpPr txBox="1">
            <a:spLocks noGrp="1"/>
          </p:cNvSpPr>
          <p:nvPr>
            <p:ph type="body" idx="1"/>
          </p:nvPr>
        </p:nvSpPr>
        <p:spPr>
          <a:xfrm>
            <a:off x="838200" y="2142522"/>
            <a:ext cx="10515600" cy="633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Train the model with 30 epochs</a:t>
            </a:r>
            <a:endParaRPr dirty="0"/>
          </a:p>
        </p:txBody>
      </p:sp>
      <p:sp>
        <p:nvSpPr>
          <p:cNvPr id="320" name="Google Shape;3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pic>
        <p:nvPicPr>
          <p:cNvPr id="2" name="圖片 1">
            <a:extLst>
              <a:ext uri="{FF2B5EF4-FFF2-40B4-BE49-F238E27FC236}">
                <a16:creationId xmlns:a16="http://schemas.microsoft.com/office/drawing/2014/main" id="{FC521ECD-F29A-DF4C-884B-6FCC647190DF}"/>
              </a:ext>
            </a:extLst>
          </p:cNvPr>
          <p:cNvPicPr>
            <a:picLocks noChangeAspect="1"/>
          </p:cNvPicPr>
          <p:nvPr/>
        </p:nvPicPr>
        <p:blipFill>
          <a:blip r:embed="rId3"/>
          <a:stretch>
            <a:fillRect/>
          </a:stretch>
        </p:blipFill>
        <p:spPr>
          <a:xfrm>
            <a:off x="1708150" y="3769382"/>
            <a:ext cx="8775700" cy="1066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53731D-31F0-C149-A8E8-5162A9C46B95}"/>
              </a:ext>
            </a:extLst>
          </p:cNvPr>
          <p:cNvSpPr>
            <a:spLocks noGrp="1"/>
          </p:cNvSpPr>
          <p:nvPr>
            <p:ph type="title"/>
          </p:nvPr>
        </p:nvSpPr>
        <p:spPr/>
        <p:txBody>
          <a:bodyPr/>
          <a:lstStyle/>
          <a:p>
            <a:r>
              <a:rPr kumimoji="1" lang="en-US" altLang="zh-TW" dirty="0"/>
              <a:t>Plotting the Results</a:t>
            </a:r>
            <a:endParaRPr kumimoji="1" lang="zh-TW" altLang="en-US" dirty="0"/>
          </a:p>
        </p:txBody>
      </p:sp>
      <p:sp>
        <p:nvSpPr>
          <p:cNvPr id="4" name="投影片編號版面配置區 3">
            <a:extLst>
              <a:ext uri="{FF2B5EF4-FFF2-40B4-BE49-F238E27FC236}">
                <a16:creationId xmlns:a16="http://schemas.microsoft.com/office/drawing/2014/main" id="{7F395F2A-74C4-0241-B086-C0C784FEA23F}"/>
              </a:ext>
            </a:extLst>
          </p:cNvPr>
          <p:cNvSpPr>
            <a:spLocks noGrp="1"/>
          </p:cNvSpPr>
          <p:nvPr>
            <p:ph type="sldNum" idx="12"/>
          </p:nvPr>
        </p:nvSpPr>
        <p:spPr>
          <a:xfrm>
            <a:off x="9006718" y="6356350"/>
            <a:ext cx="2743200" cy="365125"/>
          </a:xfrm>
        </p:spPr>
        <p:txBody>
          <a:bodyPr/>
          <a:lstStyle/>
          <a:p>
            <a:fld id="{00000000-1234-1234-1234-123412341234}" type="slidenum">
              <a:rPr lang="en-US" smtClean="0"/>
              <a:pPr/>
              <a:t>69</a:t>
            </a:fld>
            <a:endParaRPr lang="en-US" dirty="0"/>
          </a:p>
        </p:txBody>
      </p:sp>
      <p:pic>
        <p:nvPicPr>
          <p:cNvPr id="10" name="圖片 9">
            <a:extLst>
              <a:ext uri="{FF2B5EF4-FFF2-40B4-BE49-F238E27FC236}">
                <a16:creationId xmlns:a16="http://schemas.microsoft.com/office/drawing/2014/main" id="{C9B34C04-BDC9-3F46-ACE6-CF6BA13B89DB}"/>
              </a:ext>
            </a:extLst>
          </p:cNvPr>
          <p:cNvPicPr>
            <a:picLocks noChangeAspect="1"/>
          </p:cNvPicPr>
          <p:nvPr/>
        </p:nvPicPr>
        <p:blipFill>
          <a:blip r:embed="rId2"/>
          <a:stretch>
            <a:fillRect/>
          </a:stretch>
        </p:blipFill>
        <p:spPr>
          <a:xfrm>
            <a:off x="691927" y="1637038"/>
            <a:ext cx="5737772" cy="4901874"/>
          </a:xfrm>
          <a:prstGeom prst="rect">
            <a:avLst/>
          </a:prstGeom>
        </p:spPr>
      </p:pic>
      <p:pic>
        <p:nvPicPr>
          <p:cNvPr id="11" name="圖片 10">
            <a:extLst>
              <a:ext uri="{FF2B5EF4-FFF2-40B4-BE49-F238E27FC236}">
                <a16:creationId xmlns:a16="http://schemas.microsoft.com/office/drawing/2014/main" id="{36D399CC-6F8D-EA46-950B-622F2486F198}"/>
              </a:ext>
            </a:extLst>
          </p:cNvPr>
          <p:cNvPicPr>
            <a:picLocks noChangeAspect="1"/>
          </p:cNvPicPr>
          <p:nvPr/>
        </p:nvPicPr>
        <p:blipFill>
          <a:blip r:embed="rId3"/>
          <a:stretch>
            <a:fillRect/>
          </a:stretch>
        </p:blipFill>
        <p:spPr>
          <a:xfrm>
            <a:off x="6834303" y="496887"/>
            <a:ext cx="4344830" cy="2989154"/>
          </a:xfrm>
          <a:prstGeom prst="rect">
            <a:avLst/>
          </a:prstGeom>
        </p:spPr>
      </p:pic>
      <p:pic>
        <p:nvPicPr>
          <p:cNvPr id="12" name="圖片 11">
            <a:extLst>
              <a:ext uri="{FF2B5EF4-FFF2-40B4-BE49-F238E27FC236}">
                <a16:creationId xmlns:a16="http://schemas.microsoft.com/office/drawing/2014/main" id="{4E33ACA4-C880-8840-B8EC-D77F96E3C4CB}"/>
              </a:ext>
            </a:extLst>
          </p:cNvPr>
          <p:cNvPicPr>
            <a:picLocks noChangeAspect="1"/>
          </p:cNvPicPr>
          <p:nvPr/>
        </p:nvPicPr>
        <p:blipFill>
          <a:blip r:embed="rId4"/>
          <a:stretch>
            <a:fillRect/>
          </a:stretch>
        </p:blipFill>
        <p:spPr>
          <a:xfrm>
            <a:off x="6907011" y="3868846"/>
            <a:ext cx="4344830" cy="2989154"/>
          </a:xfrm>
          <a:prstGeom prst="rect">
            <a:avLst/>
          </a:prstGeom>
        </p:spPr>
      </p:pic>
    </p:spTree>
    <p:extLst>
      <p:ext uri="{BB962C8B-B14F-4D97-AF65-F5344CB8AC3E}">
        <p14:creationId xmlns:p14="http://schemas.microsoft.com/office/powerpoint/2010/main" val="301622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NLP</a:t>
            </a:r>
            <a:endParaRPr/>
          </a:p>
        </p:txBody>
      </p:sp>
      <p:sp>
        <p:nvSpPr>
          <p:cNvPr id="95" name="Google Shape;95;p14"/>
          <p:cNvSpPr txBox="1">
            <a:spLocks noGrp="1"/>
          </p:cNvSpPr>
          <p:nvPr>
            <p:ph type="body" idx="1"/>
          </p:nvPr>
        </p:nvSpPr>
        <p:spPr>
          <a:xfrm>
            <a:off x="838200" y="1758156"/>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NLP is stands for Natural Language Processing.</a:t>
            </a:r>
            <a:endParaRPr dirty="0"/>
          </a:p>
          <a:p>
            <a:pPr marL="457200" lvl="0" indent="-406400" algn="l" rtl="0">
              <a:lnSpc>
                <a:spcPct val="90000"/>
              </a:lnSpc>
              <a:spcBef>
                <a:spcPts val="1000"/>
              </a:spcBef>
              <a:spcAft>
                <a:spcPts val="0"/>
              </a:spcAft>
              <a:buClr>
                <a:schemeClr val="dk1"/>
              </a:buClr>
              <a:buSzPts val="2800"/>
              <a:buChar char="•"/>
            </a:pPr>
            <a:r>
              <a:rPr lang="en-US" dirty="0"/>
              <a:t>NLP is a subfield of AI.</a:t>
            </a:r>
            <a:endParaRPr dirty="0"/>
          </a:p>
          <a:p>
            <a:pPr marL="457200" lvl="0" indent="-406400" algn="l" rtl="0">
              <a:lnSpc>
                <a:spcPct val="90000"/>
              </a:lnSpc>
              <a:spcBef>
                <a:spcPts val="1000"/>
              </a:spcBef>
              <a:spcAft>
                <a:spcPts val="0"/>
              </a:spcAft>
              <a:buClr>
                <a:schemeClr val="dk1"/>
              </a:buClr>
              <a:buSzPts val="2800"/>
              <a:buChar char="•"/>
            </a:pPr>
            <a:r>
              <a:rPr lang="en-US" dirty="0"/>
              <a:t>The main idea of NLP is to make computers understand the human language ex. English or Mandarin.</a:t>
            </a:r>
            <a:endParaRPr dirty="0"/>
          </a:p>
        </p:txBody>
      </p:sp>
      <p:sp>
        <p:nvSpPr>
          <p:cNvPr id="96" name="Google Shape;9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 name="文字方塊 1">
            <a:extLst>
              <a:ext uri="{FF2B5EF4-FFF2-40B4-BE49-F238E27FC236}">
                <a16:creationId xmlns:a16="http://schemas.microsoft.com/office/drawing/2014/main" id="{58C0C084-4991-D54D-975A-7F40BA267A34}"/>
              </a:ext>
            </a:extLst>
          </p:cNvPr>
          <p:cNvSpPr txBox="1"/>
          <p:nvPr/>
        </p:nvSpPr>
        <p:spPr>
          <a:xfrm>
            <a:off x="838200" y="6476464"/>
            <a:ext cx="6726621" cy="338554"/>
          </a:xfrm>
          <a:prstGeom prst="rect">
            <a:avLst/>
          </a:prstGeom>
          <a:noFill/>
        </p:spPr>
        <p:txBody>
          <a:bodyPr wrap="squar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medium.com</a:t>
            </a:r>
            <a:r>
              <a:rPr kumimoji="1" lang="en" altLang="zh-TW" sz="800" dirty="0">
                <a:solidFill>
                  <a:schemeClr val="bg1">
                    <a:lumMod val="75000"/>
                  </a:schemeClr>
                </a:solidFill>
              </a:rPr>
              <a:t>/@derekliao_62575/%E8%87%AA%E7%84%B6%E8%AA%9E%E8%A8%80%E8%99%95%E7%90%86-nlp-%E5%88%B0%E5%BA%95%E6%98%AF%E4%BB%80%E9%BA%BC-e29ab6356f6d</a:t>
            </a:r>
            <a:endParaRPr kumimoji="1" lang="zh-TW" altLang="en-US" sz="800" dirty="0">
              <a:solidFill>
                <a:schemeClr val="bg1">
                  <a:lumMod val="75000"/>
                </a:schemeClr>
              </a:solidFill>
            </a:endParaRPr>
          </a:p>
        </p:txBody>
      </p:sp>
      <p:pic>
        <p:nvPicPr>
          <p:cNvPr id="3" name="圖片 2">
            <a:extLst>
              <a:ext uri="{FF2B5EF4-FFF2-40B4-BE49-F238E27FC236}">
                <a16:creationId xmlns:a16="http://schemas.microsoft.com/office/drawing/2014/main" id="{070B3F78-20AD-FE46-B5BE-1A6E4C4F26D9}"/>
              </a:ext>
            </a:extLst>
          </p:cNvPr>
          <p:cNvPicPr>
            <a:picLocks noChangeAspect="1"/>
          </p:cNvPicPr>
          <p:nvPr/>
        </p:nvPicPr>
        <p:blipFill>
          <a:blip r:embed="rId3"/>
          <a:stretch>
            <a:fillRect/>
          </a:stretch>
        </p:blipFill>
        <p:spPr>
          <a:xfrm>
            <a:off x="7446012" y="3328827"/>
            <a:ext cx="3480916" cy="344548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3EEE14-2D95-524A-9D68-959D4E40D541}"/>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4" name="投影片編號版面配置區 3">
            <a:extLst>
              <a:ext uri="{FF2B5EF4-FFF2-40B4-BE49-F238E27FC236}">
                <a16:creationId xmlns:a16="http://schemas.microsoft.com/office/drawing/2014/main" id="{C97427AB-5DAC-3C4A-BF5D-F2019E457DF5}"/>
              </a:ext>
            </a:extLst>
          </p:cNvPr>
          <p:cNvSpPr>
            <a:spLocks noGrp="1"/>
          </p:cNvSpPr>
          <p:nvPr>
            <p:ph type="sldNum" idx="12"/>
          </p:nvPr>
        </p:nvSpPr>
        <p:spPr/>
        <p:txBody>
          <a:bodyPr/>
          <a:lstStyle/>
          <a:p>
            <a:fld id="{00000000-1234-1234-1234-123412341234}" type="slidenum">
              <a:rPr lang="en-US" smtClean="0"/>
              <a:pPr/>
              <a:t>70</a:t>
            </a:fld>
            <a:endParaRPr lang="en-US" dirty="0"/>
          </a:p>
        </p:txBody>
      </p:sp>
      <p:pic>
        <p:nvPicPr>
          <p:cNvPr id="3" name="圖片 2">
            <a:extLst>
              <a:ext uri="{FF2B5EF4-FFF2-40B4-BE49-F238E27FC236}">
                <a16:creationId xmlns:a16="http://schemas.microsoft.com/office/drawing/2014/main" id="{129BA18D-B310-864C-898A-A5CAD537C4D5}"/>
              </a:ext>
            </a:extLst>
          </p:cNvPr>
          <p:cNvPicPr>
            <a:picLocks noChangeAspect="1"/>
          </p:cNvPicPr>
          <p:nvPr/>
        </p:nvPicPr>
        <p:blipFill>
          <a:blip r:embed="rId2"/>
          <a:stretch>
            <a:fillRect/>
          </a:stretch>
        </p:blipFill>
        <p:spPr>
          <a:xfrm>
            <a:off x="2876424" y="3429000"/>
            <a:ext cx="6439152" cy="652736"/>
          </a:xfrm>
          <a:prstGeom prst="rect">
            <a:avLst/>
          </a:prstGeom>
        </p:spPr>
      </p:pic>
    </p:spTree>
    <p:extLst>
      <p:ext uri="{BB962C8B-B14F-4D97-AF65-F5344CB8AC3E}">
        <p14:creationId xmlns:p14="http://schemas.microsoft.com/office/powerpoint/2010/main" val="2776682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tx1"/>
                </a:solidFill>
              </a:rPr>
              <a:t>Increase the amounts of data.</a:t>
            </a:r>
          </a:p>
          <a:p>
            <a:pPr marL="971550" lvl="1" indent="-514350">
              <a:buFont typeface="Calibri"/>
              <a:buAutoNum type="arabicPeriod"/>
            </a:pPr>
            <a:r>
              <a:rPr lang="en-US" altLang="zh-TW" dirty="0">
                <a:solidFill>
                  <a:schemeClr val="bg1">
                    <a:lumMod val="85000"/>
                  </a:schemeClr>
                </a:solidFill>
              </a:rPr>
              <a:t>Improve the optimizer.</a:t>
            </a:r>
          </a:p>
        </p:txBody>
      </p:sp>
    </p:spTree>
    <p:extLst>
      <p:ext uri="{BB962C8B-B14F-4D97-AF65-F5344CB8AC3E}">
        <p14:creationId xmlns:p14="http://schemas.microsoft.com/office/powerpoint/2010/main" val="18763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Training with More data</a:t>
            </a:r>
            <a:endParaRPr/>
          </a:p>
        </p:txBody>
      </p:sp>
      <p:sp>
        <p:nvSpPr>
          <p:cNvPr id="380" name="Google Shape;38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Since the data we have is not enough.</a:t>
            </a:r>
            <a:endParaRPr dirty="0"/>
          </a:p>
          <a:p>
            <a:pPr marL="228600" lvl="0" indent="-228600" algn="l" rtl="0">
              <a:lnSpc>
                <a:spcPct val="90000"/>
              </a:lnSpc>
              <a:spcBef>
                <a:spcPts val="1000"/>
              </a:spcBef>
              <a:spcAft>
                <a:spcPts val="0"/>
              </a:spcAft>
              <a:buClr>
                <a:schemeClr val="dk1"/>
              </a:buClr>
              <a:buSzPts val="2800"/>
              <a:buChar char="•"/>
            </a:pPr>
            <a:r>
              <a:rPr lang="en-US" dirty="0"/>
              <a:t>We should standing on the shoulders of giants.</a:t>
            </a:r>
            <a:endParaRPr dirty="0"/>
          </a:p>
          <a:p>
            <a:pPr marL="228600" lvl="0" indent="-228600" algn="l" rtl="0">
              <a:lnSpc>
                <a:spcPct val="90000"/>
              </a:lnSpc>
              <a:spcBef>
                <a:spcPts val="1000"/>
              </a:spcBef>
              <a:spcAft>
                <a:spcPts val="0"/>
              </a:spcAft>
              <a:buClr>
                <a:schemeClr val="dk1"/>
              </a:buClr>
              <a:buSzPts val="2800"/>
              <a:buChar char="•"/>
            </a:pPr>
            <a:r>
              <a:rPr lang="en-US" dirty="0"/>
              <a:t>Let’s use </a:t>
            </a:r>
            <a:r>
              <a:rPr lang="en-US" dirty="0" err="1"/>
              <a:t>GloVe</a:t>
            </a:r>
            <a:r>
              <a:rPr lang="en-US" dirty="0"/>
              <a:t> to train our model.</a:t>
            </a:r>
            <a:endParaRPr dirty="0"/>
          </a:p>
          <a:p>
            <a:pPr marL="228600" lvl="0" indent="-228600" algn="l" rtl="0">
              <a:lnSpc>
                <a:spcPct val="90000"/>
              </a:lnSpc>
              <a:spcBef>
                <a:spcPts val="1000"/>
              </a:spcBef>
              <a:spcAft>
                <a:spcPts val="0"/>
              </a:spcAft>
              <a:buClr>
                <a:schemeClr val="dk1"/>
              </a:buClr>
              <a:buSzPts val="2800"/>
              <a:buChar char="•"/>
            </a:pPr>
            <a:r>
              <a:rPr lang="en-US" dirty="0" err="1"/>
              <a:t>GloVe</a:t>
            </a:r>
            <a:r>
              <a:rPr lang="en-US" dirty="0"/>
              <a:t> collects more than 2 billion tweets on Twitter.</a:t>
            </a:r>
            <a:endParaRPr dirty="0"/>
          </a:p>
          <a:p>
            <a:pPr marL="228600" lvl="0" indent="-228600" algn="l" rtl="0">
              <a:lnSpc>
                <a:spcPct val="90000"/>
              </a:lnSpc>
              <a:spcBef>
                <a:spcPts val="1000"/>
              </a:spcBef>
              <a:spcAft>
                <a:spcPts val="0"/>
              </a:spcAft>
              <a:buClr>
                <a:schemeClr val="dk1"/>
              </a:buClr>
              <a:buSzPts val="2800"/>
              <a:buChar char="•"/>
            </a:pPr>
            <a:r>
              <a:rPr lang="en-US" dirty="0"/>
              <a:t>The dataset more than 1.4 GB!</a:t>
            </a:r>
            <a:endParaRPr dirty="0"/>
          </a:p>
        </p:txBody>
      </p:sp>
      <p:sp>
        <p:nvSpPr>
          <p:cNvPr id="381" name="Google Shape;38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Downloading GloVe Dataset</a:t>
            </a:r>
            <a:endParaRPr/>
          </a:p>
        </p:txBody>
      </p:sp>
      <p:sp>
        <p:nvSpPr>
          <p:cNvPr id="387" name="Google Shape;387;p52"/>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can download the dataset with a simple Linux command.</a:t>
            </a:r>
            <a:endParaRPr/>
          </a:p>
          <a:p>
            <a:pPr marL="228600" lvl="0" indent="-228600" algn="l" rtl="0">
              <a:lnSpc>
                <a:spcPct val="90000"/>
              </a:lnSpc>
              <a:spcBef>
                <a:spcPts val="1000"/>
              </a:spcBef>
              <a:spcAft>
                <a:spcPts val="0"/>
              </a:spcAft>
              <a:buClr>
                <a:schemeClr val="dk1"/>
              </a:buClr>
              <a:buSzPts val="2800"/>
              <a:buChar char="•"/>
            </a:pPr>
            <a:r>
              <a:rPr lang="en-US"/>
              <a:t>Or, you can download it via this link.</a:t>
            </a:r>
            <a:endParaRPr/>
          </a:p>
          <a:p>
            <a:pPr marL="0" lvl="0" indent="0" algn="l" rtl="0">
              <a:lnSpc>
                <a:spcPct val="90000"/>
              </a:lnSpc>
              <a:spcBef>
                <a:spcPts val="1000"/>
              </a:spcBef>
              <a:spcAft>
                <a:spcPts val="0"/>
              </a:spcAft>
              <a:buClr>
                <a:schemeClr val="dk1"/>
              </a:buClr>
              <a:buSzPts val="2800"/>
              <a:buNone/>
            </a:pPr>
            <a:r>
              <a:rPr lang="en-US"/>
              <a:t>   </a:t>
            </a:r>
            <a:r>
              <a:rPr lang="en-US" u="sng">
                <a:solidFill>
                  <a:schemeClr val="hlink"/>
                </a:solidFill>
                <a:hlinkClick r:id="rId3"/>
              </a:rPr>
              <a:t>https://huggingface.co/stanfordnlp/glove/resolve/main/glove.twitter.27B.zip</a:t>
            </a:r>
            <a:endParaRPr/>
          </a:p>
          <a:p>
            <a:pPr marL="228600" lvl="0" indent="-50800" algn="l" rtl="0">
              <a:lnSpc>
                <a:spcPct val="90000"/>
              </a:lnSpc>
              <a:spcBef>
                <a:spcPts val="1000"/>
              </a:spcBef>
              <a:spcAft>
                <a:spcPts val="0"/>
              </a:spcAft>
              <a:buClr>
                <a:schemeClr val="dk1"/>
              </a:buClr>
              <a:buSzPts val="2800"/>
              <a:buNone/>
            </a:pPr>
            <a:endParaRPr/>
          </a:p>
        </p:txBody>
      </p:sp>
      <p:sp>
        <p:nvSpPr>
          <p:cNvPr id="388" name="Google Shape;38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3" name="圖片 2">
            <a:extLst>
              <a:ext uri="{FF2B5EF4-FFF2-40B4-BE49-F238E27FC236}">
                <a16:creationId xmlns:a16="http://schemas.microsoft.com/office/drawing/2014/main" id="{506FD547-6A66-554D-AAAF-5B071A178946}"/>
              </a:ext>
            </a:extLst>
          </p:cNvPr>
          <p:cNvPicPr>
            <a:picLocks noChangeAspect="1"/>
          </p:cNvPicPr>
          <p:nvPr/>
        </p:nvPicPr>
        <p:blipFill>
          <a:blip r:embed="rId4"/>
          <a:stretch>
            <a:fillRect/>
          </a:stretch>
        </p:blipFill>
        <p:spPr>
          <a:xfrm>
            <a:off x="317500" y="4212705"/>
            <a:ext cx="11557000" cy="13208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dirty="0"/>
              <a:t>Unzipping the Dataset</a:t>
            </a:r>
            <a:endParaRPr dirty="0"/>
          </a:p>
        </p:txBody>
      </p:sp>
      <p:sp>
        <p:nvSpPr>
          <p:cNvPr id="395" name="Google Shape;39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
        <p:nvSpPr>
          <p:cNvPr id="397" name="Google Shape;397;p53"/>
          <p:cNvSpPr txBox="1">
            <a:spLocks noGrp="1"/>
          </p:cNvSpPr>
          <p:nvPr>
            <p:ph type="body" idx="1"/>
          </p:nvPr>
        </p:nvSpPr>
        <p:spPr>
          <a:xfrm>
            <a:off x="729575" y="1847850"/>
            <a:ext cx="11692647"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Python </a:t>
            </a:r>
            <a:r>
              <a:rPr lang="en-US" dirty="0" err="1"/>
              <a:t>zipfile</a:t>
            </a:r>
            <a:r>
              <a:rPr lang="en-US" dirty="0"/>
              <a:t> package can help you to zip or unzip files.</a:t>
            </a:r>
            <a:endParaRPr dirty="0"/>
          </a:p>
          <a:p>
            <a:pPr marL="228600" lvl="0" indent="-228600" algn="l" rtl="0">
              <a:lnSpc>
                <a:spcPct val="90000"/>
              </a:lnSpc>
              <a:spcBef>
                <a:spcPts val="1000"/>
              </a:spcBef>
              <a:spcAft>
                <a:spcPts val="0"/>
              </a:spcAft>
              <a:buClr>
                <a:schemeClr val="dk1"/>
              </a:buClr>
              <a:buSzPts val="2800"/>
              <a:buChar char="•"/>
            </a:pPr>
            <a:r>
              <a:rPr lang="en-US" dirty="0"/>
              <a:t>Always remember to close file stream after your works done.</a:t>
            </a:r>
            <a:endParaRPr dirty="0"/>
          </a:p>
        </p:txBody>
      </p:sp>
      <p:pic>
        <p:nvPicPr>
          <p:cNvPr id="3" name="圖片 2">
            <a:extLst>
              <a:ext uri="{FF2B5EF4-FFF2-40B4-BE49-F238E27FC236}">
                <a16:creationId xmlns:a16="http://schemas.microsoft.com/office/drawing/2014/main" id="{9E1FC6D2-9A2D-694B-962C-5DBB1A95A7E9}"/>
              </a:ext>
            </a:extLst>
          </p:cNvPr>
          <p:cNvPicPr>
            <a:picLocks noChangeAspect="1"/>
          </p:cNvPicPr>
          <p:nvPr/>
        </p:nvPicPr>
        <p:blipFill>
          <a:blip r:embed="rId3"/>
          <a:stretch>
            <a:fillRect/>
          </a:stretch>
        </p:blipFill>
        <p:spPr>
          <a:xfrm>
            <a:off x="3308350" y="3629572"/>
            <a:ext cx="5575300" cy="2184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the Data</a:t>
            </a:r>
            <a:endParaRPr/>
          </a:p>
        </p:txBody>
      </p:sp>
      <p:sp>
        <p:nvSpPr>
          <p:cNvPr id="403" name="Google Shape;40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Now, let’s try to load the data from the dataset.</a:t>
            </a:r>
            <a:endParaRPr dirty="0"/>
          </a:p>
          <a:p>
            <a:pPr marL="228600" lvl="0" indent="-228600" algn="l" rtl="0">
              <a:lnSpc>
                <a:spcPct val="90000"/>
              </a:lnSpc>
              <a:spcBef>
                <a:spcPts val="1000"/>
              </a:spcBef>
              <a:spcAft>
                <a:spcPts val="0"/>
              </a:spcAft>
              <a:buClr>
                <a:schemeClr val="dk1"/>
              </a:buClr>
              <a:buSzPts val="2800"/>
              <a:buChar char="•"/>
            </a:pPr>
            <a:r>
              <a:rPr lang="en-US" dirty="0"/>
              <a:t>We choose to use glove.twitter.27B.25d.txt this file.</a:t>
            </a:r>
            <a:endParaRPr dirty="0"/>
          </a:p>
          <a:p>
            <a:pPr marL="228600" lvl="0" indent="-228600" algn="l" rtl="0">
              <a:lnSpc>
                <a:spcPct val="90000"/>
              </a:lnSpc>
              <a:spcBef>
                <a:spcPts val="1000"/>
              </a:spcBef>
              <a:spcAft>
                <a:spcPts val="0"/>
              </a:spcAft>
              <a:buClr>
                <a:schemeClr val="dk1"/>
              </a:buClr>
              <a:buSzPts val="2800"/>
              <a:buChar char="•"/>
            </a:pPr>
            <a:r>
              <a:rPr lang="en-US" dirty="0"/>
              <a:t>It means it has 27 billion of tokens and each token has 25 dimensions.</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404" name="Google Shape;40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3" name="圖片 2">
            <a:extLst>
              <a:ext uri="{FF2B5EF4-FFF2-40B4-BE49-F238E27FC236}">
                <a16:creationId xmlns:a16="http://schemas.microsoft.com/office/drawing/2014/main" id="{9F8F9B26-3387-DD43-8D26-26D51E95B8AF}"/>
              </a:ext>
            </a:extLst>
          </p:cNvPr>
          <p:cNvPicPr>
            <a:picLocks noChangeAspect="1"/>
          </p:cNvPicPr>
          <p:nvPr/>
        </p:nvPicPr>
        <p:blipFill>
          <a:blip r:embed="rId3"/>
          <a:stretch>
            <a:fillRect/>
          </a:stretch>
        </p:blipFill>
        <p:spPr>
          <a:xfrm>
            <a:off x="1816100" y="3759200"/>
            <a:ext cx="8559800" cy="25527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Try to Print the Coefficients</a:t>
            </a:r>
            <a:endParaRPr dirty="0"/>
          </a:p>
        </p:txBody>
      </p:sp>
      <p:sp>
        <p:nvSpPr>
          <p:cNvPr id="411" name="Google Shape;411;p55"/>
          <p:cNvSpPr txBox="1">
            <a:spLocks noGrp="1"/>
          </p:cNvSpPr>
          <p:nvPr>
            <p:ph type="body" idx="1"/>
          </p:nvPr>
        </p:nvSpPr>
        <p:spPr>
          <a:xfrm>
            <a:off x="838200" y="1825625"/>
            <a:ext cx="10515600" cy="54792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After we loaded the data, we can try to print the coefficients.</a:t>
            </a:r>
            <a:endParaRPr/>
          </a:p>
        </p:txBody>
      </p:sp>
      <p:sp>
        <p:nvSpPr>
          <p:cNvPr id="412" name="Google Shape;4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pic>
        <p:nvPicPr>
          <p:cNvPr id="3" name="圖片 2">
            <a:extLst>
              <a:ext uri="{FF2B5EF4-FFF2-40B4-BE49-F238E27FC236}">
                <a16:creationId xmlns:a16="http://schemas.microsoft.com/office/drawing/2014/main" id="{9C3F94F5-D79D-1543-891D-D79F91C20C77}"/>
              </a:ext>
            </a:extLst>
          </p:cNvPr>
          <p:cNvPicPr>
            <a:picLocks noChangeAspect="1"/>
          </p:cNvPicPr>
          <p:nvPr/>
        </p:nvPicPr>
        <p:blipFill>
          <a:blip r:embed="rId3"/>
          <a:stretch>
            <a:fillRect/>
          </a:stretch>
        </p:blipFill>
        <p:spPr>
          <a:xfrm>
            <a:off x="2089150" y="3425149"/>
            <a:ext cx="8013700" cy="1879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Filter the Data</a:t>
            </a:r>
            <a:endParaRPr/>
          </a:p>
        </p:txBody>
      </p:sp>
      <p:sp>
        <p:nvSpPr>
          <p:cNvPr id="419" name="Google Shape;419;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Since this dataset is too large, it will take lots of time for training.</a:t>
            </a:r>
            <a:endParaRPr/>
          </a:p>
          <a:p>
            <a:pPr marL="228600" lvl="0" indent="-228600" algn="l" rtl="0">
              <a:lnSpc>
                <a:spcPct val="90000"/>
              </a:lnSpc>
              <a:spcBef>
                <a:spcPts val="1000"/>
              </a:spcBef>
              <a:spcAft>
                <a:spcPts val="0"/>
              </a:spcAft>
              <a:buClr>
                <a:schemeClr val="dk1"/>
              </a:buClr>
              <a:buSzPts val="2800"/>
              <a:buChar char="•"/>
            </a:pPr>
            <a:r>
              <a:rPr lang="en-US"/>
              <a:t>We just take what we need.</a:t>
            </a:r>
            <a:endParaRPr/>
          </a:p>
        </p:txBody>
      </p:sp>
      <p:sp>
        <p:nvSpPr>
          <p:cNvPr id="420" name="Google Shape;42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3" name="圖片 2">
            <a:extLst>
              <a:ext uri="{FF2B5EF4-FFF2-40B4-BE49-F238E27FC236}">
                <a16:creationId xmlns:a16="http://schemas.microsoft.com/office/drawing/2014/main" id="{7F97F4BD-8450-D248-AA36-E534438AF4F7}"/>
              </a:ext>
            </a:extLst>
          </p:cNvPr>
          <p:cNvPicPr>
            <a:picLocks noChangeAspect="1"/>
          </p:cNvPicPr>
          <p:nvPr/>
        </p:nvPicPr>
        <p:blipFill>
          <a:blip r:embed="rId3"/>
          <a:stretch>
            <a:fillRect/>
          </a:stretch>
        </p:blipFill>
        <p:spPr>
          <a:xfrm>
            <a:off x="2898118" y="2904282"/>
            <a:ext cx="6395764" cy="37120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3" name="圖片 2">
            <a:extLst>
              <a:ext uri="{FF2B5EF4-FFF2-40B4-BE49-F238E27FC236}">
                <a16:creationId xmlns:a16="http://schemas.microsoft.com/office/drawing/2014/main" id="{636218BA-7B85-394A-AEAA-4DC23886207B}"/>
              </a:ext>
            </a:extLst>
          </p:cNvPr>
          <p:cNvPicPr>
            <a:picLocks noChangeAspect="1"/>
          </p:cNvPicPr>
          <p:nvPr/>
        </p:nvPicPr>
        <p:blipFill>
          <a:blip r:embed="rId3"/>
          <a:stretch>
            <a:fillRect/>
          </a:stretch>
        </p:blipFill>
        <p:spPr>
          <a:xfrm>
            <a:off x="1213945" y="1258430"/>
            <a:ext cx="9764110" cy="5463045"/>
          </a:xfrm>
          <a:prstGeom prst="rect">
            <a:avLst/>
          </a:prstGeom>
        </p:spPr>
      </p:pic>
      <p:sp>
        <p:nvSpPr>
          <p:cNvPr id="426" name="Google Shape;426;p57"/>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Preparing the Model</a:t>
            </a:r>
            <a:endParaRPr dirty="0"/>
          </a:p>
        </p:txBody>
      </p:sp>
      <p:sp>
        <p:nvSpPr>
          <p:cNvPr id="427" name="Google Shape;42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solidFill>
                  <a:schemeClr val="tx1"/>
                </a:solidFill>
              </a:rPr>
              <a:t>Training the Model</a:t>
            </a:r>
            <a:endParaRPr dirty="0">
              <a:solidFill>
                <a:schemeClr val="tx1"/>
              </a:solidFill>
            </a:endParaRPr>
          </a:p>
        </p:txBody>
      </p:sp>
      <p:sp>
        <p:nvSpPr>
          <p:cNvPr id="434" name="Google Shape;434;p58"/>
          <p:cNvSpPr txBox="1">
            <a:spLocks noGrp="1"/>
          </p:cNvSpPr>
          <p:nvPr>
            <p:ph type="body" idx="1"/>
          </p:nvPr>
        </p:nvSpPr>
        <p:spPr>
          <a:xfrm>
            <a:off x="838200" y="1825626"/>
            <a:ext cx="10515600" cy="7619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Train the model with 30 epochs.</a:t>
            </a:r>
            <a:endParaRPr dirty="0"/>
          </a:p>
        </p:txBody>
      </p:sp>
      <p:sp>
        <p:nvSpPr>
          <p:cNvPr id="435" name="Google Shape;43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pic>
        <p:nvPicPr>
          <p:cNvPr id="2" name="圖片 1">
            <a:extLst>
              <a:ext uri="{FF2B5EF4-FFF2-40B4-BE49-F238E27FC236}">
                <a16:creationId xmlns:a16="http://schemas.microsoft.com/office/drawing/2014/main" id="{1CEBCC3B-0D7F-414E-B9CF-890F7ACF636D}"/>
              </a:ext>
            </a:extLst>
          </p:cNvPr>
          <p:cNvPicPr>
            <a:picLocks noChangeAspect="1"/>
          </p:cNvPicPr>
          <p:nvPr/>
        </p:nvPicPr>
        <p:blipFill>
          <a:blip r:embed="rId3"/>
          <a:stretch>
            <a:fillRect/>
          </a:stretch>
        </p:blipFill>
        <p:spPr>
          <a:xfrm>
            <a:off x="419100" y="3241354"/>
            <a:ext cx="11353800" cy="20581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244" name="Picture 4" descr="ML | Types of Learning – Supervised Learning - GeeksforGeeks">
            <a:extLst>
              <a:ext uri="{FF2B5EF4-FFF2-40B4-BE49-F238E27FC236}">
                <a16:creationId xmlns:a16="http://schemas.microsoft.com/office/drawing/2014/main" id="{5293D879-C3A1-C045-8728-96E71434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075" y="4500002"/>
            <a:ext cx="7669849" cy="1971324"/>
          </a:xfrm>
          <a:prstGeom prst="rect">
            <a:avLst/>
          </a:prstGeom>
          <a:noFill/>
          <a:extLst>
            <a:ext uri="{909E8E84-426E-40DD-AFC4-6F175D3DCCD1}">
              <a14:hiddenFill xmlns:a14="http://schemas.microsoft.com/office/drawing/2010/main">
                <a:solidFill>
                  <a:srgbClr val="FFFFFF"/>
                </a:solidFill>
              </a14:hiddenFill>
            </a:ext>
          </a:extLst>
        </p:spPr>
      </p:pic>
      <p:sp>
        <p:nvSpPr>
          <p:cNvPr id="101" name="Google Shape;10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Supervised Learning</a:t>
            </a:r>
            <a:endParaRPr/>
          </a:p>
        </p:txBody>
      </p:sp>
      <p:sp>
        <p:nvSpPr>
          <p:cNvPr id="102" name="Google Shape;10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Clr>
                <a:schemeClr val="dk1"/>
              </a:buClr>
              <a:buSzPts val="2800"/>
              <a:buChar char="•"/>
            </a:pPr>
            <a:r>
              <a:rPr lang="en-US" dirty="0"/>
              <a:t>Supervised learning is one of the machine learning</a:t>
            </a:r>
            <a:r>
              <a:rPr lang="en-US" altLang="zh-TW" dirty="0"/>
              <a:t> methods.</a:t>
            </a:r>
            <a:endParaRPr dirty="0"/>
          </a:p>
          <a:p>
            <a:pPr marL="457200" lvl="0" indent="-406400" algn="l" rtl="0">
              <a:lnSpc>
                <a:spcPct val="90000"/>
              </a:lnSpc>
              <a:spcBef>
                <a:spcPts val="1000"/>
              </a:spcBef>
              <a:spcAft>
                <a:spcPts val="0"/>
              </a:spcAft>
              <a:buClr>
                <a:schemeClr val="dk1"/>
              </a:buClr>
              <a:buSzPts val="2800"/>
              <a:buChar char="•"/>
            </a:pPr>
            <a:r>
              <a:rPr lang="en-US" altLang="zh-TW" dirty="0"/>
              <a:t>A</a:t>
            </a:r>
            <a:r>
              <a:rPr lang="en-US" dirty="0"/>
              <a:t> set of question-answer pairs</a:t>
            </a:r>
            <a:r>
              <a:rPr lang="zh-TW" altLang="en-US" dirty="0"/>
              <a:t> </a:t>
            </a:r>
            <a:r>
              <a:rPr lang="en-US" altLang="zh-TW" dirty="0"/>
              <a:t>will be provided for training</a:t>
            </a:r>
            <a:r>
              <a:rPr lang="en-US" dirty="0"/>
              <a:t>.</a:t>
            </a:r>
            <a:endParaRPr dirty="0"/>
          </a:p>
          <a:p>
            <a:pPr marL="457200" lvl="0" indent="-406400" algn="l" rtl="0">
              <a:lnSpc>
                <a:spcPct val="90000"/>
              </a:lnSpc>
              <a:spcBef>
                <a:spcPts val="1000"/>
              </a:spcBef>
              <a:spcAft>
                <a:spcPts val="0"/>
              </a:spcAft>
              <a:buClr>
                <a:schemeClr val="dk1"/>
              </a:buClr>
              <a:buSzPts val="2800"/>
              <a:buChar char="•"/>
            </a:pPr>
            <a:r>
              <a:rPr lang="en-US" dirty="0"/>
              <a:t>The model will try to figure out the connection between each question and the corresponding answer.</a:t>
            </a:r>
            <a:endParaRPr dirty="0"/>
          </a:p>
          <a:p>
            <a:pPr marL="457200" lvl="0" indent="-406400" algn="l" rtl="0">
              <a:lnSpc>
                <a:spcPct val="90000"/>
              </a:lnSpc>
              <a:spcBef>
                <a:spcPts val="1000"/>
              </a:spcBef>
              <a:spcAft>
                <a:spcPts val="0"/>
              </a:spcAft>
              <a:buClr>
                <a:schemeClr val="dk1"/>
              </a:buClr>
              <a:buSzPts val="2800"/>
              <a:buChar char="•"/>
            </a:pPr>
            <a:r>
              <a:rPr lang="en-US" dirty="0"/>
              <a:t>After training, this model can answer questions that have never been seen before.</a:t>
            </a:r>
            <a:endParaRPr dirty="0"/>
          </a:p>
          <a:p>
            <a:pPr marL="457200" lvl="0" indent="-228600" algn="l" rtl="0">
              <a:lnSpc>
                <a:spcPct val="90000"/>
              </a:lnSpc>
              <a:spcBef>
                <a:spcPts val="1000"/>
              </a:spcBef>
              <a:spcAft>
                <a:spcPts val="0"/>
              </a:spcAft>
              <a:buClr>
                <a:schemeClr val="dk1"/>
              </a:buClr>
              <a:buSzPts val="2800"/>
              <a:buNone/>
            </a:pPr>
            <a:endParaRPr dirty="0"/>
          </a:p>
          <a:p>
            <a:pPr marL="457200" lvl="0" indent="-228600" algn="l" rtl="0">
              <a:lnSpc>
                <a:spcPct val="90000"/>
              </a:lnSpc>
              <a:spcBef>
                <a:spcPts val="1000"/>
              </a:spcBef>
              <a:spcAft>
                <a:spcPts val="0"/>
              </a:spcAft>
              <a:buClr>
                <a:schemeClr val="dk1"/>
              </a:buClr>
              <a:buSzPts val="2800"/>
              <a:buNone/>
            </a:pPr>
            <a:endParaRPr dirty="0"/>
          </a:p>
        </p:txBody>
      </p:sp>
      <p:sp>
        <p:nvSpPr>
          <p:cNvPr id="103" name="Google Shape;10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 name="文字方塊 1">
            <a:extLst>
              <a:ext uri="{FF2B5EF4-FFF2-40B4-BE49-F238E27FC236}">
                <a16:creationId xmlns:a16="http://schemas.microsoft.com/office/drawing/2014/main" id="{F0F66A97-6230-9B47-8324-3BADF4F65979}"/>
              </a:ext>
            </a:extLst>
          </p:cNvPr>
          <p:cNvSpPr txBox="1"/>
          <p:nvPr/>
        </p:nvSpPr>
        <p:spPr>
          <a:xfrm>
            <a:off x="4408679" y="6642556"/>
            <a:ext cx="3374642"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www.geeksforgeeks.org</a:t>
            </a:r>
            <a:r>
              <a:rPr kumimoji="1" lang="en" altLang="zh-TW" sz="800" dirty="0">
                <a:solidFill>
                  <a:schemeClr val="bg1">
                    <a:lumMod val="75000"/>
                  </a:schemeClr>
                </a:solidFill>
              </a:rPr>
              <a:t>/ml-types-learning-supervised-learning/</a:t>
            </a:r>
            <a:endParaRPr kumimoji="1" lang="zh-TW" altLang="en-US" sz="800" dirty="0">
              <a:solidFill>
                <a:schemeClr val="bg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Plotting the Results</a:t>
            </a:r>
            <a:endParaRPr dirty="0"/>
          </a:p>
        </p:txBody>
      </p:sp>
      <p:sp>
        <p:nvSpPr>
          <p:cNvPr id="443" name="Google Shape;443;p59"/>
          <p:cNvSpPr txBox="1">
            <a:spLocks noGrp="1"/>
          </p:cNvSpPr>
          <p:nvPr>
            <p:ph type="sldNum" idx="12"/>
          </p:nvPr>
        </p:nvSpPr>
        <p:spPr>
          <a:xfrm>
            <a:off x="9251731" y="639102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pic>
        <p:nvPicPr>
          <p:cNvPr id="444" name="Google Shape;444;p59"/>
          <p:cNvPicPr preferRelativeResize="0"/>
          <p:nvPr/>
        </p:nvPicPr>
        <p:blipFill rotWithShape="1">
          <a:blip r:embed="rId3">
            <a:alphaModFix/>
          </a:blip>
          <a:srcRect/>
          <a:stretch/>
        </p:blipFill>
        <p:spPr>
          <a:xfrm>
            <a:off x="6153150" y="101846"/>
            <a:ext cx="4914900" cy="3467100"/>
          </a:xfrm>
          <a:prstGeom prst="rect">
            <a:avLst/>
          </a:prstGeom>
          <a:noFill/>
          <a:ln>
            <a:noFill/>
          </a:ln>
        </p:spPr>
      </p:pic>
      <p:pic>
        <p:nvPicPr>
          <p:cNvPr id="445" name="Google Shape;445;p59"/>
          <p:cNvPicPr preferRelativeResize="0"/>
          <p:nvPr/>
        </p:nvPicPr>
        <p:blipFill rotWithShape="1">
          <a:blip r:embed="rId4">
            <a:alphaModFix/>
          </a:blip>
          <a:srcRect/>
          <a:stretch/>
        </p:blipFill>
        <p:spPr>
          <a:xfrm>
            <a:off x="6153150" y="3390900"/>
            <a:ext cx="4914900" cy="3467100"/>
          </a:xfrm>
          <a:prstGeom prst="rect">
            <a:avLst/>
          </a:prstGeom>
          <a:noFill/>
          <a:ln>
            <a:noFill/>
          </a:ln>
        </p:spPr>
      </p:pic>
      <p:pic>
        <p:nvPicPr>
          <p:cNvPr id="4" name="圖片 3">
            <a:extLst>
              <a:ext uri="{FF2B5EF4-FFF2-40B4-BE49-F238E27FC236}">
                <a16:creationId xmlns:a16="http://schemas.microsoft.com/office/drawing/2014/main" id="{B7B35244-6D96-2C42-A28E-6A5565BCDD1E}"/>
              </a:ext>
            </a:extLst>
          </p:cNvPr>
          <p:cNvPicPr>
            <a:picLocks noChangeAspect="1"/>
          </p:cNvPicPr>
          <p:nvPr/>
        </p:nvPicPr>
        <p:blipFill>
          <a:blip r:embed="rId5"/>
          <a:stretch>
            <a:fillRect/>
          </a:stretch>
        </p:blipFill>
        <p:spPr>
          <a:xfrm>
            <a:off x="488135" y="1690688"/>
            <a:ext cx="5550716" cy="45832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EAD67-2928-8149-855A-A5D07FE40CB5}"/>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4" name="投影片編號版面配置區 3">
            <a:extLst>
              <a:ext uri="{FF2B5EF4-FFF2-40B4-BE49-F238E27FC236}">
                <a16:creationId xmlns:a16="http://schemas.microsoft.com/office/drawing/2014/main" id="{FCB976E1-FAAD-0342-B5F2-5D9857017756}"/>
              </a:ext>
            </a:extLst>
          </p:cNvPr>
          <p:cNvSpPr>
            <a:spLocks noGrp="1"/>
          </p:cNvSpPr>
          <p:nvPr>
            <p:ph type="sldNum" idx="12"/>
          </p:nvPr>
        </p:nvSpPr>
        <p:spPr/>
        <p:txBody>
          <a:bodyPr/>
          <a:lstStyle/>
          <a:p>
            <a:fld id="{00000000-1234-1234-1234-123412341234}" type="slidenum">
              <a:rPr lang="en-US" smtClean="0"/>
              <a:pPr/>
              <a:t>81</a:t>
            </a:fld>
            <a:endParaRPr lang="en-US" dirty="0"/>
          </a:p>
        </p:txBody>
      </p:sp>
      <p:pic>
        <p:nvPicPr>
          <p:cNvPr id="3" name="圖片 2">
            <a:extLst>
              <a:ext uri="{FF2B5EF4-FFF2-40B4-BE49-F238E27FC236}">
                <a16:creationId xmlns:a16="http://schemas.microsoft.com/office/drawing/2014/main" id="{42C2137A-9847-A544-90CF-D8C82CB0EB9F}"/>
              </a:ext>
            </a:extLst>
          </p:cNvPr>
          <p:cNvPicPr>
            <a:picLocks noChangeAspect="1"/>
          </p:cNvPicPr>
          <p:nvPr/>
        </p:nvPicPr>
        <p:blipFill>
          <a:blip r:embed="rId2"/>
          <a:stretch>
            <a:fillRect/>
          </a:stretch>
        </p:blipFill>
        <p:spPr>
          <a:xfrm>
            <a:off x="3031948" y="3429000"/>
            <a:ext cx="6128103" cy="621205"/>
          </a:xfrm>
          <a:prstGeom prst="rect">
            <a:avLst/>
          </a:prstGeom>
        </p:spPr>
      </p:pic>
    </p:spTree>
    <p:extLst>
      <p:ext uri="{BB962C8B-B14F-4D97-AF65-F5344CB8AC3E}">
        <p14:creationId xmlns:p14="http://schemas.microsoft.com/office/powerpoint/2010/main" val="2078461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DB769-64C6-254E-B99C-D83F52FF1683}"/>
              </a:ext>
            </a:extLst>
          </p:cNvPr>
          <p:cNvSpPr>
            <a:spLocks noGrp="1"/>
          </p:cNvSpPr>
          <p:nvPr>
            <p:ph type="title"/>
          </p:nvPr>
        </p:nvSpPr>
        <p:spPr/>
        <p:txBody>
          <a:bodyPr/>
          <a:lstStyle/>
          <a:p>
            <a:r>
              <a:rPr kumimoji="1" lang="en-US" altLang="zh-TW" dirty="0"/>
              <a:t>Improving Model</a:t>
            </a:r>
            <a:endParaRPr kumimoji="1" lang="zh-TW" altLang="en-US" dirty="0"/>
          </a:p>
        </p:txBody>
      </p:sp>
      <p:sp>
        <p:nvSpPr>
          <p:cNvPr id="3" name="文字版面配置區 2">
            <a:extLst>
              <a:ext uri="{FF2B5EF4-FFF2-40B4-BE49-F238E27FC236}">
                <a16:creationId xmlns:a16="http://schemas.microsoft.com/office/drawing/2014/main" id="{AD71BF98-52A2-B848-8F9C-EDCAF422D904}"/>
              </a:ext>
            </a:extLst>
          </p:cNvPr>
          <p:cNvSpPr>
            <a:spLocks noGrp="1"/>
          </p:cNvSpPr>
          <p:nvPr>
            <p:ph type="body" idx="1"/>
          </p:nvPr>
        </p:nvSpPr>
        <p:spPr>
          <a:xfrm>
            <a:off x="375863" y="1847850"/>
            <a:ext cx="10515600" cy="4351338"/>
          </a:xfrm>
        </p:spPr>
        <p:txBody>
          <a:bodyPr/>
          <a:lstStyle/>
          <a:p>
            <a:pPr marL="971550" lvl="1" indent="-514350">
              <a:buFont typeface="Calibri"/>
              <a:buAutoNum type="arabicPeriod"/>
            </a:pPr>
            <a:r>
              <a:rPr lang="en-US" altLang="zh-TW" dirty="0">
                <a:solidFill>
                  <a:schemeClr val="tx2"/>
                </a:solidFill>
              </a:rPr>
              <a:t>Increase the training epochs.</a:t>
            </a:r>
          </a:p>
          <a:p>
            <a:pPr marL="971550" lvl="1" indent="-514350">
              <a:buFont typeface="Calibri"/>
              <a:buAutoNum type="arabicPeriod"/>
            </a:pPr>
            <a:r>
              <a:rPr lang="en-US" altLang="zh-TW" dirty="0">
                <a:solidFill>
                  <a:schemeClr val="bg1">
                    <a:lumMod val="85000"/>
                  </a:schemeClr>
                </a:solidFill>
              </a:rPr>
              <a:t>Add more hidden layers.</a:t>
            </a:r>
          </a:p>
          <a:p>
            <a:pPr marL="971550" lvl="1" indent="-514350">
              <a:buFont typeface="Calibri"/>
              <a:buAutoNum type="arabicPeriod"/>
            </a:pPr>
            <a:r>
              <a:rPr lang="en-US" altLang="zh-TW" dirty="0">
                <a:solidFill>
                  <a:schemeClr val="bg1">
                    <a:lumMod val="85000"/>
                  </a:schemeClr>
                </a:solidFill>
              </a:rPr>
              <a:t>Use another NN for training.</a:t>
            </a:r>
          </a:p>
          <a:p>
            <a:pPr marL="971550" lvl="1" indent="-514350">
              <a:buFont typeface="Calibri"/>
              <a:buAutoNum type="arabicPeriod"/>
            </a:pPr>
            <a:r>
              <a:rPr lang="en-US" altLang="zh-TW" dirty="0">
                <a:solidFill>
                  <a:schemeClr val="bg1">
                    <a:lumMod val="85000"/>
                  </a:schemeClr>
                </a:solidFill>
              </a:rPr>
              <a:t>Increase the amounts of data.</a:t>
            </a:r>
          </a:p>
          <a:p>
            <a:pPr marL="971550" lvl="1" indent="-514350">
              <a:buFont typeface="Calibri"/>
              <a:buAutoNum type="arabicPeriod"/>
            </a:pPr>
            <a:r>
              <a:rPr lang="en-US" altLang="zh-TW" dirty="0">
                <a:solidFill>
                  <a:schemeClr val="tx1"/>
                </a:solidFill>
              </a:rPr>
              <a:t>Improve the optimizer.</a:t>
            </a:r>
          </a:p>
        </p:txBody>
      </p:sp>
    </p:spTree>
    <p:extLst>
      <p:ext uri="{BB962C8B-B14F-4D97-AF65-F5344CB8AC3E}">
        <p14:creationId xmlns:p14="http://schemas.microsoft.com/office/powerpoint/2010/main" val="1316992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3" name="圖片 2">
            <a:extLst>
              <a:ext uri="{FF2B5EF4-FFF2-40B4-BE49-F238E27FC236}">
                <a16:creationId xmlns:a16="http://schemas.microsoft.com/office/drawing/2014/main" id="{E3C2705F-FFC3-3B41-99A1-3ACD43511629}"/>
              </a:ext>
            </a:extLst>
          </p:cNvPr>
          <p:cNvPicPr>
            <a:picLocks noChangeAspect="1"/>
          </p:cNvPicPr>
          <p:nvPr/>
        </p:nvPicPr>
        <p:blipFill>
          <a:blip r:embed="rId3"/>
          <a:stretch>
            <a:fillRect/>
          </a:stretch>
        </p:blipFill>
        <p:spPr>
          <a:xfrm>
            <a:off x="2493361" y="2544470"/>
            <a:ext cx="7205278" cy="4111420"/>
          </a:xfrm>
          <a:prstGeom prst="rect">
            <a:avLst/>
          </a:prstGeom>
        </p:spPr>
      </p:pic>
      <p:sp>
        <p:nvSpPr>
          <p:cNvPr id="450" name="Google Shape;450;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Optimizer</a:t>
            </a:r>
            <a:endParaRPr/>
          </a:p>
        </p:txBody>
      </p:sp>
      <p:sp>
        <p:nvSpPr>
          <p:cNvPr id="451" name="Google Shape;451;p60"/>
          <p:cNvSpPr txBox="1">
            <a:spLocks noGrp="1"/>
          </p:cNvSpPr>
          <p:nvPr>
            <p:ph type="body" idx="1"/>
          </p:nvPr>
        </p:nvSpPr>
        <p:spPr>
          <a:xfrm>
            <a:off x="838200" y="1471252"/>
            <a:ext cx="10515600" cy="10732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Don’t worry, we still the last skill.</a:t>
            </a:r>
            <a:endParaRPr dirty="0"/>
          </a:p>
          <a:p>
            <a:pPr marL="228600" lvl="0" indent="-228600" algn="l" rtl="0">
              <a:lnSpc>
                <a:spcPct val="90000"/>
              </a:lnSpc>
              <a:spcBef>
                <a:spcPts val="1000"/>
              </a:spcBef>
              <a:spcAft>
                <a:spcPts val="0"/>
              </a:spcAft>
              <a:buClr>
                <a:schemeClr val="dk1"/>
              </a:buClr>
              <a:buSzPts val="2800"/>
              <a:buChar char="•"/>
            </a:pPr>
            <a:r>
              <a:rPr lang="en-US" dirty="0"/>
              <a:t>Modify the optimizer.</a:t>
            </a:r>
            <a:endParaRPr dirty="0"/>
          </a:p>
        </p:txBody>
      </p:sp>
      <p:sp>
        <p:nvSpPr>
          <p:cNvPr id="452" name="Google Shape;45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
        <p:nvSpPr>
          <p:cNvPr id="5" name="文字方塊 4">
            <a:extLst>
              <a:ext uri="{FF2B5EF4-FFF2-40B4-BE49-F238E27FC236}">
                <a16:creationId xmlns:a16="http://schemas.microsoft.com/office/drawing/2014/main" id="{6233DE2E-13B5-9547-83EA-A008FEB72AF1}"/>
              </a:ext>
            </a:extLst>
          </p:cNvPr>
          <p:cNvSpPr txBox="1"/>
          <p:nvPr/>
        </p:nvSpPr>
        <p:spPr>
          <a:xfrm>
            <a:off x="3504785" y="6655890"/>
            <a:ext cx="409439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zhenglungwu.medium.com</a:t>
            </a:r>
            <a:r>
              <a:rPr kumimoji="1" lang="en" altLang="zh-TW" sz="800" dirty="0">
                <a:solidFill>
                  <a:schemeClr val="bg1">
                    <a:lumMod val="75000"/>
                  </a:schemeClr>
                </a:solidFill>
              </a:rPr>
              <a:t>/pytorch-optimizers-03-adam-adamax-f8f53429dc1d</a:t>
            </a:r>
            <a:endParaRPr kumimoji="1" lang="zh-TW" altLang="en-US" sz="800" dirty="0">
              <a:solidFill>
                <a:schemeClr val="bg1">
                  <a:lumMod val="75000"/>
                </a:schemeClr>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D111A7-5182-254B-94BA-5F40E7E18E8E}"/>
              </a:ext>
            </a:extLst>
          </p:cNvPr>
          <p:cNvSpPr>
            <a:spLocks noGrp="1"/>
          </p:cNvSpPr>
          <p:nvPr>
            <p:ph type="title"/>
          </p:nvPr>
        </p:nvSpPr>
        <p:spPr>
          <a:xfrm>
            <a:off x="512379" y="-109"/>
            <a:ext cx="10515600" cy="1325563"/>
          </a:xfrm>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19406F5E-B8FB-BE4D-B6E8-6FC36DB09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dirty="0"/>
          </a:p>
        </p:txBody>
      </p:sp>
      <p:pic>
        <p:nvPicPr>
          <p:cNvPr id="5" name="圖片 4">
            <a:extLst>
              <a:ext uri="{FF2B5EF4-FFF2-40B4-BE49-F238E27FC236}">
                <a16:creationId xmlns:a16="http://schemas.microsoft.com/office/drawing/2014/main" id="{7EC0FEEC-2027-3747-9A95-3930E5D2A0D4}"/>
              </a:ext>
            </a:extLst>
          </p:cNvPr>
          <p:cNvPicPr>
            <a:picLocks noChangeAspect="1"/>
          </p:cNvPicPr>
          <p:nvPr/>
        </p:nvPicPr>
        <p:blipFill>
          <a:blip r:embed="rId2"/>
          <a:stretch>
            <a:fillRect/>
          </a:stretch>
        </p:blipFill>
        <p:spPr>
          <a:xfrm>
            <a:off x="1325607" y="1091126"/>
            <a:ext cx="9540785" cy="5766874"/>
          </a:xfrm>
          <a:prstGeom prst="rect">
            <a:avLst/>
          </a:prstGeom>
        </p:spPr>
      </p:pic>
    </p:spTree>
    <p:extLst>
      <p:ext uri="{BB962C8B-B14F-4D97-AF65-F5344CB8AC3E}">
        <p14:creationId xmlns:p14="http://schemas.microsoft.com/office/powerpoint/2010/main" val="1639426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03CA6-2458-F74A-A66B-ACA988F6EF82}"/>
              </a:ext>
            </a:extLst>
          </p:cNvPr>
          <p:cNvSpPr>
            <a:spLocks noGrp="1"/>
          </p:cNvSpPr>
          <p:nvPr>
            <p:ph type="title"/>
          </p:nvPr>
        </p:nvSpPr>
        <p:spPr/>
        <p:txBody>
          <a:bodyPr/>
          <a:lstStyle/>
          <a:p>
            <a:r>
              <a:rPr kumimoji="1" lang="en-US" altLang="zh-TW" dirty="0"/>
              <a:t>Optimizer (Cont’d)</a:t>
            </a:r>
            <a:endParaRPr kumimoji="1" lang="zh-TW" altLang="en-US" dirty="0"/>
          </a:p>
        </p:txBody>
      </p:sp>
      <p:sp>
        <p:nvSpPr>
          <p:cNvPr id="4" name="投影片編號版面配置區 3">
            <a:extLst>
              <a:ext uri="{FF2B5EF4-FFF2-40B4-BE49-F238E27FC236}">
                <a16:creationId xmlns:a16="http://schemas.microsoft.com/office/drawing/2014/main" id="{DA3B6298-59C2-134D-BCA9-167FD8BFC792}"/>
              </a:ext>
            </a:extLst>
          </p:cNvPr>
          <p:cNvSpPr>
            <a:spLocks noGrp="1"/>
          </p:cNvSpPr>
          <p:nvPr>
            <p:ph type="sldNum" idx="12"/>
          </p:nvPr>
        </p:nvSpPr>
        <p:spPr/>
        <p:txBody>
          <a:bodyPr/>
          <a:lstStyle/>
          <a:p>
            <a:fld id="{00000000-1234-1234-1234-123412341234}" type="slidenum">
              <a:rPr lang="en-US" smtClean="0"/>
              <a:pPr/>
              <a:t>85</a:t>
            </a:fld>
            <a:endParaRPr lang="en-US" dirty="0"/>
          </a:p>
        </p:txBody>
      </p:sp>
      <p:pic>
        <p:nvPicPr>
          <p:cNvPr id="5" name="Picture 4" descr="Intro to optimization in deep learning: Momentum, RMSProp and Adam">
            <a:extLst>
              <a:ext uri="{FF2B5EF4-FFF2-40B4-BE49-F238E27FC236}">
                <a16:creationId xmlns:a16="http://schemas.microsoft.com/office/drawing/2014/main" id="{CB368AC2-400F-A042-9D83-B99B67C35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803" y="1485814"/>
            <a:ext cx="5579797" cy="512648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BD925B4-A63A-3347-89CE-BF2068636A13}"/>
              </a:ext>
            </a:extLst>
          </p:cNvPr>
          <p:cNvSpPr txBox="1"/>
          <p:nvPr/>
        </p:nvSpPr>
        <p:spPr>
          <a:xfrm>
            <a:off x="3253793" y="6612298"/>
            <a:ext cx="4979248" cy="261610"/>
          </a:xfrm>
          <a:prstGeom prst="rect">
            <a:avLst/>
          </a:prstGeom>
          <a:noFill/>
        </p:spPr>
        <p:txBody>
          <a:bodyPr wrap="none" rtlCol="0">
            <a:spAutoFit/>
          </a:bodyPr>
          <a:lstStyle/>
          <a:p>
            <a:r>
              <a:rPr kumimoji="1" lang="en" altLang="zh-TW" sz="1100" dirty="0">
                <a:solidFill>
                  <a:schemeClr val="bg1">
                    <a:lumMod val="75000"/>
                  </a:schemeClr>
                </a:solidFill>
                <a:hlinkClick r:id="rId4"/>
              </a:rPr>
              <a:t>https://</a:t>
            </a:r>
            <a:r>
              <a:rPr kumimoji="1" lang="en" altLang="zh-TW" sz="1100" dirty="0" err="1">
                <a:solidFill>
                  <a:schemeClr val="bg1">
                    <a:lumMod val="75000"/>
                  </a:schemeClr>
                </a:solidFill>
                <a:hlinkClick r:id="rId4"/>
              </a:rPr>
              <a:t>blog.paperspace.com</a:t>
            </a:r>
            <a:r>
              <a:rPr kumimoji="1" lang="en" altLang="zh-TW" sz="1100" dirty="0">
                <a:solidFill>
                  <a:schemeClr val="bg1">
                    <a:lumMod val="75000"/>
                  </a:schemeClr>
                </a:solidFill>
                <a:hlinkClick r:id="rId4"/>
              </a:rPr>
              <a:t>/intro-to-optimization-momentum-</a:t>
            </a:r>
            <a:r>
              <a:rPr kumimoji="1" lang="en" altLang="zh-TW" sz="1100" dirty="0" err="1">
                <a:solidFill>
                  <a:schemeClr val="bg1">
                    <a:lumMod val="75000"/>
                  </a:schemeClr>
                </a:solidFill>
                <a:hlinkClick r:id="rId4"/>
              </a:rPr>
              <a:t>rmsprop</a:t>
            </a:r>
            <a:r>
              <a:rPr kumimoji="1" lang="en" altLang="zh-TW" sz="1100" dirty="0">
                <a:solidFill>
                  <a:schemeClr val="bg1">
                    <a:lumMod val="75000"/>
                  </a:schemeClr>
                </a:solidFill>
                <a:hlinkClick r:id="rId4"/>
              </a:rPr>
              <a:t>-</a:t>
            </a:r>
            <a:r>
              <a:rPr kumimoji="1" lang="en" altLang="zh-TW" sz="1100" dirty="0" err="1">
                <a:solidFill>
                  <a:schemeClr val="bg1">
                    <a:lumMod val="75000"/>
                  </a:schemeClr>
                </a:solidFill>
                <a:hlinkClick r:id="rId4"/>
              </a:rPr>
              <a:t>adam</a:t>
            </a:r>
            <a:r>
              <a:rPr kumimoji="1" lang="en" altLang="zh-TW" sz="1100" dirty="0">
                <a:solidFill>
                  <a:schemeClr val="bg1">
                    <a:lumMod val="75000"/>
                  </a:schemeClr>
                </a:solidFill>
                <a:hlinkClick r:id="rId4"/>
              </a:rPr>
              <a:t>/</a:t>
            </a:r>
            <a:endParaRPr kumimoji="1" lang="zh-TW" altLang="en-US" sz="1100" dirty="0">
              <a:solidFill>
                <a:schemeClr val="bg1">
                  <a:lumMod val="75000"/>
                </a:schemeClr>
              </a:solidFill>
            </a:endParaRPr>
          </a:p>
        </p:txBody>
      </p:sp>
    </p:spTree>
    <p:extLst>
      <p:ext uri="{BB962C8B-B14F-4D97-AF65-F5344CB8AC3E}">
        <p14:creationId xmlns:p14="http://schemas.microsoft.com/office/powerpoint/2010/main" val="19640920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64504-3075-4B4C-9BE2-E08812C10D25}"/>
              </a:ext>
            </a:extLst>
          </p:cNvPr>
          <p:cNvSpPr>
            <a:spLocks noGrp="1"/>
          </p:cNvSpPr>
          <p:nvPr>
            <p:ph type="title"/>
          </p:nvPr>
        </p:nvSpPr>
        <p:spPr/>
        <p:txBody>
          <a:bodyPr/>
          <a:lstStyle/>
          <a:p>
            <a:r>
              <a:rPr kumimoji="1" lang="en-US" altLang="zh-TW" dirty="0"/>
              <a:t>Learning Rate</a:t>
            </a:r>
            <a:endParaRPr kumimoji="1" lang="zh-TW" altLang="en-US" dirty="0"/>
          </a:p>
        </p:txBody>
      </p:sp>
      <p:sp>
        <p:nvSpPr>
          <p:cNvPr id="3" name="文字版面配置區 2">
            <a:extLst>
              <a:ext uri="{FF2B5EF4-FFF2-40B4-BE49-F238E27FC236}">
                <a16:creationId xmlns:a16="http://schemas.microsoft.com/office/drawing/2014/main" id="{1209D056-8A2B-B04D-9065-52F027BE6813}"/>
              </a:ext>
            </a:extLst>
          </p:cNvPr>
          <p:cNvSpPr>
            <a:spLocks noGrp="1"/>
          </p:cNvSpPr>
          <p:nvPr>
            <p:ph type="body" idx="1"/>
          </p:nvPr>
        </p:nvSpPr>
        <p:spPr>
          <a:xfrm>
            <a:off x="838200" y="1553164"/>
            <a:ext cx="10515600" cy="1461432"/>
          </a:xfrm>
        </p:spPr>
        <p:txBody>
          <a:bodyPr/>
          <a:lstStyle/>
          <a:p>
            <a:r>
              <a:rPr kumimoji="1" lang="en-US" altLang="zh-TW" dirty="0"/>
              <a:t>We can see that if we should have optimal learning rate.</a:t>
            </a:r>
          </a:p>
          <a:p>
            <a:r>
              <a:rPr kumimoji="1" lang="en-US" altLang="zh-TW" dirty="0"/>
              <a:t>It means we can’t let our model learn too fast or too low.</a:t>
            </a:r>
            <a:endParaRPr kumimoji="1" lang="zh-TW" altLang="en-US" dirty="0"/>
          </a:p>
        </p:txBody>
      </p:sp>
      <p:sp>
        <p:nvSpPr>
          <p:cNvPr id="4" name="投影片編號版面配置區 3">
            <a:extLst>
              <a:ext uri="{FF2B5EF4-FFF2-40B4-BE49-F238E27FC236}">
                <a16:creationId xmlns:a16="http://schemas.microsoft.com/office/drawing/2014/main" id="{EC713D88-10D5-9642-BB08-DA3D351A6E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pic>
        <p:nvPicPr>
          <p:cNvPr id="1026" name="Picture 2" descr="iT 邦幫忙::一起幫忙解決難題，拯救IT 人的一天">
            <a:extLst>
              <a:ext uri="{FF2B5EF4-FFF2-40B4-BE49-F238E27FC236}">
                <a16:creationId xmlns:a16="http://schemas.microsoft.com/office/drawing/2014/main" id="{5B1E71F2-BC43-0341-8991-C2C3AC712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955" y="3014596"/>
            <a:ext cx="8618089" cy="33417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F9754AB-80D1-264C-9366-E01D43B4293C}"/>
              </a:ext>
            </a:extLst>
          </p:cNvPr>
          <p:cNvSpPr txBox="1"/>
          <p:nvPr/>
        </p:nvSpPr>
        <p:spPr>
          <a:xfrm>
            <a:off x="4664232" y="6520853"/>
            <a:ext cx="2393604"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ithelp.ithome.com.tw</a:t>
            </a:r>
            <a:r>
              <a:rPr kumimoji="1" lang="en" altLang="zh-TW" sz="800" dirty="0">
                <a:solidFill>
                  <a:schemeClr val="bg1">
                    <a:lumMod val="75000"/>
                  </a:schemeClr>
                </a:solidFill>
              </a:rPr>
              <a:t>/m/articles/10204032</a:t>
            </a:r>
            <a:endParaRPr kumimoji="1" lang="zh-TW" altLang="en-US" sz="800" dirty="0">
              <a:solidFill>
                <a:schemeClr val="bg1">
                  <a:lumMod val="75000"/>
                </a:schemeClr>
              </a:solidFill>
            </a:endParaRPr>
          </a:p>
        </p:txBody>
      </p:sp>
    </p:spTree>
    <p:extLst>
      <p:ext uri="{BB962C8B-B14F-4D97-AF65-F5344CB8AC3E}">
        <p14:creationId xmlns:p14="http://schemas.microsoft.com/office/powerpoint/2010/main" val="3958238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Results of 30 Epochs</a:t>
            </a:r>
            <a:endParaRPr dirty="0"/>
          </a:p>
        </p:txBody>
      </p:sp>
      <p:sp>
        <p:nvSpPr>
          <p:cNvPr id="459" name="Google Shape;459;p61"/>
          <p:cNvSpPr txBox="1">
            <a:spLocks noGrp="1"/>
          </p:cNvSpPr>
          <p:nvPr>
            <p:ph type="body" idx="1"/>
          </p:nvPr>
        </p:nvSpPr>
        <p:spPr>
          <a:xfrm>
            <a:off x="838200" y="1825625"/>
            <a:ext cx="10515600" cy="5673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Seems we got underfitting results.</a:t>
            </a:r>
            <a:endParaRPr dirty="0"/>
          </a:p>
        </p:txBody>
      </p:sp>
      <p:sp>
        <p:nvSpPr>
          <p:cNvPr id="460" name="Google Shape;46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461" name="Google Shape;461;p61"/>
          <p:cNvPicPr preferRelativeResize="0"/>
          <p:nvPr/>
        </p:nvPicPr>
        <p:blipFill rotWithShape="1">
          <a:blip r:embed="rId3">
            <a:alphaModFix/>
          </a:blip>
          <a:srcRect/>
          <a:stretch/>
        </p:blipFill>
        <p:spPr>
          <a:xfrm>
            <a:off x="838200" y="2763197"/>
            <a:ext cx="5016500" cy="3403600"/>
          </a:xfrm>
          <a:prstGeom prst="rect">
            <a:avLst/>
          </a:prstGeom>
          <a:noFill/>
          <a:ln>
            <a:noFill/>
          </a:ln>
        </p:spPr>
      </p:pic>
      <p:pic>
        <p:nvPicPr>
          <p:cNvPr id="462" name="Google Shape;462;p61"/>
          <p:cNvPicPr preferRelativeResize="0"/>
          <p:nvPr/>
        </p:nvPicPr>
        <p:blipFill rotWithShape="1">
          <a:blip r:embed="rId4">
            <a:alphaModFix/>
          </a:blip>
          <a:srcRect/>
          <a:stretch/>
        </p:blipFill>
        <p:spPr>
          <a:xfrm>
            <a:off x="6153150" y="2763197"/>
            <a:ext cx="4914900" cy="3403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50 Epochs</a:t>
            </a:r>
            <a:endParaRPr/>
          </a:p>
        </p:txBody>
      </p:sp>
      <p:pic>
        <p:nvPicPr>
          <p:cNvPr id="475" name="Google Shape;475;p63"/>
          <p:cNvPicPr preferRelativeResize="0">
            <a:picLocks noGrp="1"/>
          </p:cNvPicPr>
          <p:nvPr>
            <p:ph type="body" idx="1"/>
          </p:nvPr>
        </p:nvPicPr>
        <p:blipFill rotWithShape="1">
          <a:blip r:embed="rId3">
            <a:alphaModFix/>
          </a:blip>
          <a:srcRect/>
          <a:stretch/>
        </p:blipFill>
        <p:spPr>
          <a:xfrm>
            <a:off x="838200" y="2552413"/>
            <a:ext cx="4914900" cy="3403600"/>
          </a:xfrm>
          <a:prstGeom prst="rect">
            <a:avLst/>
          </a:prstGeom>
          <a:noFill/>
          <a:ln>
            <a:noFill/>
          </a:ln>
        </p:spPr>
      </p:pic>
      <p:sp>
        <p:nvSpPr>
          <p:cNvPr id="476" name="Google Shape;476;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pic>
        <p:nvPicPr>
          <p:cNvPr id="477" name="Google Shape;477;p63"/>
          <p:cNvPicPr preferRelativeResize="0"/>
          <p:nvPr/>
        </p:nvPicPr>
        <p:blipFill rotWithShape="1">
          <a:blip r:embed="rId4">
            <a:alphaModFix/>
          </a:blip>
          <a:srcRect/>
          <a:stretch/>
        </p:blipFill>
        <p:spPr>
          <a:xfrm>
            <a:off x="6096000" y="2552413"/>
            <a:ext cx="4965700" cy="3403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Results of 70 Epochs</a:t>
            </a:r>
            <a:endParaRPr/>
          </a:p>
        </p:txBody>
      </p:sp>
      <p:sp>
        <p:nvSpPr>
          <p:cNvPr id="483" name="Google Shape;4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pic>
        <p:nvPicPr>
          <p:cNvPr id="484" name="Google Shape;484;p64"/>
          <p:cNvPicPr preferRelativeResize="0"/>
          <p:nvPr/>
        </p:nvPicPr>
        <p:blipFill rotWithShape="1">
          <a:blip r:embed="rId3">
            <a:alphaModFix/>
          </a:blip>
          <a:srcRect/>
          <a:stretch/>
        </p:blipFill>
        <p:spPr>
          <a:xfrm>
            <a:off x="838200" y="2427591"/>
            <a:ext cx="4965700" cy="3403600"/>
          </a:xfrm>
          <a:prstGeom prst="rect">
            <a:avLst/>
          </a:prstGeom>
          <a:noFill/>
          <a:ln>
            <a:noFill/>
          </a:ln>
        </p:spPr>
      </p:pic>
      <p:pic>
        <p:nvPicPr>
          <p:cNvPr id="485" name="Google Shape;485;p64"/>
          <p:cNvPicPr preferRelativeResize="0"/>
          <p:nvPr/>
        </p:nvPicPr>
        <p:blipFill rotWithShape="1">
          <a:blip r:embed="rId4">
            <a:alphaModFix/>
          </a:blip>
          <a:srcRect/>
          <a:stretch/>
        </p:blipFill>
        <p:spPr>
          <a:xfrm>
            <a:off x="6388100" y="2427591"/>
            <a:ext cx="4965700" cy="340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052" name="Picture 4" descr="建構Python 深度學習的開發環境- DSA Learning">
            <a:extLst>
              <a:ext uri="{FF2B5EF4-FFF2-40B4-BE49-F238E27FC236}">
                <a16:creationId xmlns:a16="http://schemas.microsoft.com/office/drawing/2014/main" id="{96690ED4-8E2E-E946-A7C6-3135CAC6B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029" y="3345649"/>
            <a:ext cx="4090732" cy="3068049"/>
          </a:xfrm>
          <a:prstGeom prst="rect">
            <a:avLst/>
          </a:prstGeom>
          <a:noFill/>
          <a:extLst>
            <a:ext uri="{909E8E84-426E-40DD-AFC4-6F175D3DCCD1}">
              <a14:hiddenFill xmlns:a14="http://schemas.microsoft.com/office/drawing/2010/main">
                <a:solidFill>
                  <a:srgbClr val="FFFFFF"/>
                </a:solidFill>
              </a14:hiddenFill>
            </a:ext>
          </a:extLst>
        </p:spPr>
      </p:pic>
      <p:sp>
        <p:nvSpPr>
          <p:cNvPr id="108" name="Google Shape;10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TensorFlow vs. Keras</a:t>
            </a:r>
            <a:endParaRPr/>
          </a:p>
        </p:txBody>
      </p:sp>
      <p:sp>
        <p:nvSpPr>
          <p:cNvPr id="109" name="Google Shape;10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TensorFlow is a machine learning model build by C++, it can help user to train a machine learning model.</a:t>
            </a:r>
            <a:endParaRPr dirty="0"/>
          </a:p>
          <a:p>
            <a:pPr marL="228600" lvl="0" indent="-228600" algn="l" rtl="0">
              <a:lnSpc>
                <a:spcPct val="90000"/>
              </a:lnSpc>
              <a:spcBef>
                <a:spcPts val="1000"/>
              </a:spcBef>
              <a:spcAft>
                <a:spcPts val="0"/>
              </a:spcAft>
              <a:buClr>
                <a:schemeClr val="dk1"/>
              </a:buClr>
              <a:buSzPts val="2800"/>
              <a:buChar char="•"/>
            </a:pPr>
            <a:r>
              <a:rPr lang="en-US" dirty="0"/>
              <a:t>Keras is a package that can help users to invoke TensorFlow easier.</a:t>
            </a:r>
            <a:endParaRPr dirty="0"/>
          </a:p>
          <a:p>
            <a:pPr marL="228600" lvl="0" indent="-228600" algn="l" rtl="0">
              <a:lnSpc>
                <a:spcPct val="90000"/>
              </a:lnSpc>
              <a:spcBef>
                <a:spcPts val="1000"/>
              </a:spcBef>
              <a:spcAft>
                <a:spcPts val="0"/>
              </a:spcAft>
              <a:buClr>
                <a:schemeClr val="dk1"/>
              </a:buClr>
              <a:buSzPts val="2800"/>
              <a:buChar char="•"/>
            </a:pPr>
            <a:r>
              <a:rPr lang="en-US" dirty="0"/>
              <a:t>The functions Keras provided can help user to create and train a NN model easier.</a:t>
            </a:r>
            <a:endParaRPr dirty="0"/>
          </a:p>
        </p:txBody>
      </p:sp>
      <p:sp>
        <p:nvSpPr>
          <p:cNvPr id="110" name="Google Shape;1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 name="文字方塊 1">
            <a:extLst>
              <a:ext uri="{FF2B5EF4-FFF2-40B4-BE49-F238E27FC236}">
                <a16:creationId xmlns:a16="http://schemas.microsoft.com/office/drawing/2014/main" id="{8ED0ECD7-FC12-124F-8467-629FB4C43067}"/>
              </a:ext>
            </a:extLst>
          </p:cNvPr>
          <p:cNvSpPr txBox="1"/>
          <p:nvPr/>
        </p:nvSpPr>
        <p:spPr>
          <a:xfrm>
            <a:off x="4405969" y="6369248"/>
            <a:ext cx="3058851" cy="215444"/>
          </a:xfrm>
          <a:prstGeom prst="rect">
            <a:avLst/>
          </a:prstGeom>
          <a:noFill/>
        </p:spPr>
        <p:txBody>
          <a:bodyPr wrap="none" rtlCol="0">
            <a:spAutoFit/>
          </a:bodyPr>
          <a:lstStyle/>
          <a:p>
            <a:r>
              <a:rPr kumimoji="1" lang="en" altLang="zh-TW" sz="800" dirty="0">
                <a:solidFill>
                  <a:schemeClr val="bg1">
                    <a:lumMod val="75000"/>
                  </a:schemeClr>
                </a:solidFill>
              </a:rPr>
              <a:t>https://</a:t>
            </a:r>
            <a:r>
              <a:rPr kumimoji="1" lang="en" altLang="zh-TW" sz="800" dirty="0" err="1">
                <a:solidFill>
                  <a:schemeClr val="bg1">
                    <a:lumMod val="75000"/>
                  </a:schemeClr>
                </a:solidFill>
              </a:rPr>
              <a:t>dsalearning.github.io</a:t>
            </a:r>
            <a:r>
              <a:rPr kumimoji="1" lang="en" altLang="zh-TW" sz="800" dirty="0">
                <a:solidFill>
                  <a:schemeClr val="bg1">
                    <a:lumMod val="75000"/>
                  </a:schemeClr>
                </a:solidFill>
              </a:rPr>
              <a:t>/</a:t>
            </a:r>
            <a:r>
              <a:rPr kumimoji="1" lang="en" altLang="zh-TW" sz="800" dirty="0" err="1">
                <a:solidFill>
                  <a:schemeClr val="bg1">
                    <a:lumMod val="75000"/>
                  </a:schemeClr>
                </a:solidFill>
              </a:rPr>
              <a:t>tf.keras</a:t>
            </a:r>
            <a:r>
              <a:rPr kumimoji="1" lang="en" altLang="zh-TW" sz="800" dirty="0">
                <a:solidFill>
                  <a:schemeClr val="bg1">
                    <a:lumMod val="75000"/>
                  </a:schemeClr>
                </a:solidFill>
              </a:rPr>
              <a:t>/2-2-tf-keras-python-dl-env/</a:t>
            </a:r>
            <a:endParaRPr kumimoji="1" lang="zh-TW" altLang="en-US" sz="800" dirty="0">
              <a:solidFill>
                <a:schemeClr val="bg1">
                  <a:lumMod val="75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Train the Model</a:t>
            </a:r>
            <a:endParaRPr dirty="0"/>
          </a:p>
        </p:txBody>
      </p:sp>
      <p:sp>
        <p:nvSpPr>
          <p:cNvPr id="491" name="Google Shape;491;p65"/>
          <p:cNvSpPr txBox="1">
            <a:spLocks noGrp="1"/>
          </p:cNvSpPr>
          <p:nvPr>
            <p:ph type="body" idx="1"/>
          </p:nvPr>
        </p:nvSpPr>
        <p:spPr>
          <a:xfrm>
            <a:off x="838200" y="1825625"/>
            <a:ext cx="10515600" cy="1041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Seems 50 epochs is the best solution.</a:t>
            </a:r>
          </a:p>
          <a:p>
            <a:pPr marL="228600" lvl="0" indent="-228600" algn="l" rtl="0">
              <a:lnSpc>
                <a:spcPct val="90000"/>
              </a:lnSpc>
              <a:spcBef>
                <a:spcPts val="0"/>
              </a:spcBef>
              <a:spcAft>
                <a:spcPts val="0"/>
              </a:spcAft>
              <a:buClr>
                <a:schemeClr val="dk1"/>
              </a:buClr>
              <a:buSzPts val="2800"/>
              <a:buChar char="•"/>
            </a:pPr>
            <a:r>
              <a:rPr lang="en-US" dirty="0"/>
              <a:t>Please try to train this model with 50 epochs.</a:t>
            </a:r>
            <a:endParaRPr dirty="0"/>
          </a:p>
        </p:txBody>
      </p:sp>
      <p:sp>
        <p:nvSpPr>
          <p:cNvPr id="492" name="Google Shape;492;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pic>
        <p:nvPicPr>
          <p:cNvPr id="2" name="圖片 1">
            <a:extLst>
              <a:ext uri="{FF2B5EF4-FFF2-40B4-BE49-F238E27FC236}">
                <a16:creationId xmlns:a16="http://schemas.microsoft.com/office/drawing/2014/main" id="{27C7A3FD-939F-3A49-9DC8-0E5A91343876}"/>
              </a:ext>
            </a:extLst>
          </p:cNvPr>
          <p:cNvPicPr>
            <a:picLocks noChangeAspect="1"/>
          </p:cNvPicPr>
          <p:nvPr/>
        </p:nvPicPr>
        <p:blipFill>
          <a:blip r:embed="rId3"/>
          <a:stretch>
            <a:fillRect/>
          </a:stretch>
        </p:blipFill>
        <p:spPr>
          <a:xfrm>
            <a:off x="1778000" y="4090987"/>
            <a:ext cx="8636000" cy="10414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A2A7641-F167-DE4E-A4B4-93084B40997A}"/>
              </a:ext>
            </a:extLst>
          </p:cNvPr>
          <p:cNvPicPr>
            <a:picLocks noChangeAspect="1"/>
          </p:cNvPicPr>
          <p:nvPr/>
        </p:nvPicPr>
        <p:blipFill>
          <a:blip r:embed="rId2"/>
          <a:stretch>
            <a:fillRect/>
          </a:stretch>
        </p:blipFill>
        <p:spPr>
          <a:xfrm>
            <a:off x="7264273" y="287856"/>
            <a:ext cx="4381280" cy="3036642"/>
          </a:xfrm>
          <a:prstGeom prst="rect">
            <a:avLst/>
          </a:prstGeom>
        </p:spPr>
      </p:pic>
      <p:pic>
        <p:nvPicPr>
          <p:cNvPr id="7" name="圖片 6">
            <a:extLst>
              <a:ext uri="{FF2B5EF4-FFF2-40B4-BE49-F238E27FC236}">
                <a16:creationId xmlns:a16="http://schemas.microsoft.com/office/drawing/2014/main" id="{DE5EA7AB-44BE-9C49-B8B8-107C6F7A844A}"/>
              </a:ext>
            </a:extLst>
          </p:cNvPr>
          <p:cNvPicPr>
            <a:picLocks noChangeAspect="1"/>
          </p:cNvPicPr>
          <p:nvPr/>
        </p:nvPicPr>
        <p:blipFill>
          <a:blip r:embed="rId3"/>
          <a:stretch>
            <a:fillRect/>
          </a:stretch>
        </p:blipFill>
        <p:spPr>
          <a:xfrm>
            <a:off x="7211720" y="3651384"/>
            <a:ext cx="4381280" cy="3036642"/>
          </a:xfrm>
          <a:prstGeom prst="rect">
            <a:avLst/>
          </a:prstGeom>
        </p:spPr>
      </p:pic>
      <p:sp>
        <p:nvSpPr>
          <p:cNvPr id="2" name="標題 1">
            <a:extLst>
              <a:ext uri="{FF2B5EF4-FFF2-40B4-BE49-F238E27FC236}">
                <a16:creationId xmlns:a16="http://schemas.microsoft.com/office/drawing/2014/main" id="{72C6FCF9-D49C-D541-94F7-1CFE09B8325D}"/>
              </a:ext>
            </a:extLst>
          </p:cNvPr>
          <p:cNvSpPr>
            <a:spLocks noGrp="1"/>
          </p:cNvSpPr>
          <p:nvPr>
            <p:ph type="title"/>
          </p:nvPr>
        </p:nvSpPr>
        <p:spPr/>
        <p:txBody>
          <a:bodyPr/>
          <a:lstStyle/>
          <a:p>
            <a:r>
              <a:rPr kumimoji="1" lang="en-US" altLang="zh-TW" dirty="0"/>
              <a:t>Plotting the Results.</a:t>
            </a:r>
            <a:endParaRPr kumimoji="1" lang="zh-TW" altLang="en-US" dirty="0"/>
          </a:p>
        </p:txBody>
      </p:sp>
      <p:sp>
        <p:nvSpPr>
          <p:cNvPr id="4" name="投影片編號版面配置區 3">
            <a:extLst>
              <a:ext uri="{FF2B5EF4-FFF2-40B4-BE49-F238E27FC236}">
                <a16:creationId xmlns:a16="http://schemas.microsoft.com/office/drawing/2014/main" id="{24AE6926-3633-674B-8F0E-297CD45A8CE9}"/>
              </a:ext>
            </a:extLst>
          </p:cNvPr>
          <p:cNvSpPr>
            <a:spLocks noGrp="1"/>
          </p:cNvSpPr>
          <p:nvPr>
            <p:ph type="sldNum" idx="12"/>
          </p:nvPr>
        </p:nvSpPr>
        <p:spPr>
          <a:xfrm>
            <a:off x="9293773" y="6505464"/>
            <a:ext cx="2743200" cy="365125"/>
          </a:xfrm>
        </p:spPr>
        <p:txBody>
          <a:bodyPr/>
          <a:lstStyle/>
          <a:p>
            <a:fld id="{00000000-1234-1234-1234-123412341234}" type="slidenum">
              <a:rPr lang="en-US" smtClean="0"/>
              <a:pPr/>
              <a:t>91</a:t>
            </a:fld>
            <a:endParaRPr lang="en-US" dirty="0"/>
          </a:p>
        </p:txBody>
      </p:sp>
      <p:pic>
        <p:nvPicPr>
          <p:cNvPr id="5" name="圖片 4">
            <a:extLst>
              <a:ext uri="{FF2B5EF4-FFF2-40B4-BE49-F238E27FC236}">
                <a16:creationId xmlns:a16="http://schemas.microsoft.com/office/drawing/2014/main" id="{9FB5DB79-313D-9642-857B-094506092025}"/>
              </a:ext>
            </a:extLst>
          </p:cNvPr>
          <p:cNvPicPr>
            <a:picLocks noChangeAspect="1"/>
          </p:cNvPicPr>
          <p:nvPr/>
        </p:nvPicPr>
        <p:blipFill>
          <a:blip r:embed="rId4"/>
          <a:stretch>
            <a:fillRect/>
          </a:stretch>
        </p:blipFill>
        <p:spPr>
          <a:xfrm>
            <a:off x="442968" y="1408496"/>
            <a:ext cx="6615951" cy="5312979"/>
          </a:xfrm>
          <a:prstGeom prst="rect">
            <a:avLst/>
          </a:prstGeom>
        </p:spPr>
      </p:pic>
    </p:spTree>
    <p:extLst>
      <p:ext uri="{BB962C8B-B14F-4D97-AF65-F5344CB8AC3E}">
        <p14:creationId xmlns:p14="http://schemas.microsoft.com/office/powerpoint/2010/main" val="35926916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62BA6E-A34E-294E-B79B-0999601C6628}"/>
              </a:ext>
            </a:extLst>
          </p:cNvPr>
          <p:cNvSpPr>
            <a:spLocks noGrp="1"/>
          </p:cNvSpPr>
          <p:nvPr>
            <p:ph type="title"/>
          </p:nvPr>
        </p:nvSpPr>
        <p:spPr/>
        <p:txBody>
          <a:bodyPr/>
          <a:lstStyle/>
          <a:p>
            <a:r>
              <a:rPr kumimoji="1" lang="en-US" altLang="zh-TW" dirty="0"/>
              <a:t>Saving the Model</a:t>
            </a:r>
            <a:endParaRPr kumimoji="1" lang="zh-TW" altLang="en-US" dirty="0"/>
          </a:p>
        </p:txBody>
      </p:sp>
      <p:sp>
        <p:nvSpPr>
          <p:cNvPr id="4" name="投影片編號版面配置區 3">
            <a:extLst>
              <a:ext uri="{FF2B5EF4-FFF2-40B4-BE49-F238E27FC236}">
                <a16:creationId xmlns:a16="http://schemas.microsoft.com/office/drawing/2014/main" id="{CE12053D-A19E-1741-B551-C59780F0FEB6}"/>
              </a:ext>
            </a:extLst>
          </p:cNvPr>
          <p:cNvSpPr>
            <a:spLocks noGrp="1"/>
          </p:cNvSpPr>
          <p:nvPr>
            <p:ph type="sldNum" idx="12"/>
          </p:nvPr>
        </p:nvSpPr>
        <p:spPr/>
        <p:txBody>
          <a:bodyPr/>
          <a:lstStyle/>
          <a:p>
            <a:fld id="{00000000-1234-1234-1234-123412341234}" type="slidenum">
              <a:rPr lang="en-US" smtClean="0"/>
              <a:pPr/>
              <a:t>92</a:t>
            </a:fld>
            <a:endParaRPr lang="en-US" dirty="0"/>
          </a:p>
        </p:txBody>
      </p:sp>
      <p:pic>
        <p:nvPicPr>
          <p:cNvPr id="3" name="圖片 2">
            <a:extLst>
              <a:ext uri="{FF2B5EF4-FFF2-40B4-BE49-F238E27FC236}">
                <a16:creationId xmlns:a16="http://schemas.microsoft.com/office/drawing/2014/main" id="{810F8C3F-207D-034D-B262-884741EC7989}"/>
              </a:ext>
            </a:extLst>
          </p:cNvPr>
          <p:cNvPicPr>
            <a:picLocks noChangeAspect="1"/>
          </p:cNvPicPr>
          <p:nvPr/>
        </p:nvPicPr>
        <p:blipFill>
          <a:blip r:embed="rId2"/>
          <a:stretch>
            <a:fillRect/>
          </a:stretch>
        </p:blipFill>
        <p:spPr>
          <a:xfrm>
            <a:off x="3446682" y="3160439"/>
            <a:ext cx="5298636" cy="537122"/>
          </a:xfrm>
          <a:prstGeom prst="rect">
            <a:avLst/>
          </a:prstGeom>
        </p:spPr>
      </p:pic>
    </p:spTree>
    <p:extLst>
      <p:ext uri="{BB962C8B-B14F-4D97-AF65-F5344CB8AC3E}">
        <p14:creationId xmlns:p14="http://schemas.microsoft.com/office/powerpoint/2010/main" val="460212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48DBD-F09A-A04D-B637-9667768E6AB8}"/>
              </a:ext>
            </a:extLst>
          </p:cNvPr>
          <p:cNvSpPr>
            <a:spLocks noGrp="1"/>
          </p:cNvSpPr>
          <p:nvPr>
            <p:ph type="title"/>
          </p:nvPr>
        </p:nvSpPr>
        <p:spPr/>
        <p:txBody>
          <a:bodyPr/>
          <a:lstStyle/>
          <a:p>
            <a:r>
              <a:rPr kumimoji="1" lang="en-US" altLang="zh-TW" dirty="0"/>
              <a:t>Outline</a:t>
            </a:r>
            <a:endParaRPr kumimoji="1" lang="zh-TW" altLang="en-US" dirty="0"/>
          </a:p>
        </p:txBody>
      </p:sp>
      <p:pic>
        <p:nvPicPr>
          <p:cNvPr id="7" name="圖片 6">
            <a:extLst>
              <a:ext uri="{FF2B5EF4-FFF2-40B4-BE49-F238E27FC236}">
                <a16:creationId xmlns:a16="http://schemas.microsoft.com/office/drawing/2014/main" id="{91837C49-6AC1-C243-A372-5A1E1DBDCF53}"/>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072505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Save the Model</a:t>
            </a:r>
            <a:endParaRPr/>
          </a:p>
        </p:txBody>
      </p:sp>
      <p:sp>
        <p:nvSpPr>
          <p:cNvPr id="498" name="Google Shape;498;p66"/>
          <p:cNvSpPr txBox="1">
            <a:spLocks noGrp="1"/>
          </p:cNvSpPr>
          <p:nvPr>
            <p:ph type="body" idx="1"/>
          </p:nvPr>
        </p:nvSpPr>
        <p:spPr>
          <a:xfrm>
            <a:off x="838200" y="1825625"/>
            <a:ext cx="10515600" cy="114131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You can save your trained model for next time prediction with these steps.</a:t>
            </a:r>
            <a:endParaRPr dirty="0"/>
          </a:p>
        </p:txBody>
      </p:sp>
      <p:sp>
        <p:nvSpPr>
          <p:cNvPr id="499" name="Google Shape;49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pic>
        <p:nvPicPr>
          <p:cNvPr id="2" name="圖片 1">
            <a:extLst>
              <a:ext uri="{FF2B5EF4-FFF2-40B4-BE49-F238E27FC236}">
                <a16:creationId xmlns:a16="http://schemas.microsoft.com/office/drawing/2014/main" id="{2F27FBF7-0728-3F4C-A106-8747D5E321BC}"/>
              </a:ext>
            </a:extLst>
          </p:cNvPr>
          <p:cNvPicPr>
            <a:picLocks noChangeAspect="1"/>
          </p:cNvPicPr>
          <p:nvPr/>
        </p:nvPicPr>
        <p:blipFill>
          <a:blip r:embed="rId3"/>
          <a:stretch>
            <a:fillRect/>
          </a:stretch>
        </p:blipFill>
        <p:spPr>
          <a:xfrm>
            <a:off x="2245389" y="2966936"/>
            <a:ext cx="7883399" cy="833821"/>
          </a:xfrm>
          <a:prstGeom prst="rect">
            <a:avLst/>
          </a:prstGeom>
        </p:spPr>
      </p:pic>
      <p:sp>
        <p:nvSpPr>
          <p:cNvPr id="6" name="Google Shape;498;p66">
            <a:extLst>
              <a:ext uri="{FF2B5EF4-FFF2-40B4-BE49-F238E27FC236}">
                <a16:creationId xmlns:a16="http://schemas.microsoft.com/office/drawing/2014/main" id="{9599C077-A929-CF4D-9D22-046567FE6756}"/>
              </a:ext>
            </a:extLst>
          </p:cNvPr>
          <p:cNvSpPr txBox="1">
            <a:spLocks/>
          </p:cNvSpPr>
          <p:nvPr/>
        </p:nvSpPr>
        <p:spPr>
          <a:xfrm>
            <a:off x="929288" y="4090987"/>
            <a:ext cx="10515600" cy="5335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3pPr>
            <a:lvl4pPr marL="1828800" marR="0" lvl="3"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4pPr>
            <a:lvl5pPr marL="2286000" marR="0" lvl="4"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dirty="0"/>
              <a:t>And download your model from colab with this script.</a:t>
            </a:r>
          </a:p>
        </p:txBody>
      </p:sp>
      <p:pic>
        <p:nvPicPr>
          <p:cNvPr id="3" name="圖片 2">
            <a:extLst>
              <a:ext uri="{FF2B5EF4-FFF2-40B4-BE49-F238E27FC236}">
                <a16:creationId xmlns:a16="http://schemas.microsoft.com/office/drawing/2014/main" id="{3676B521-2E2F-6244-977C-3C158E337044}"/>
              </a:ext>
            </a:extLst>
          </p:cNvPr>
          <p:cNvPicPr>
            <a:picLocks noChangeAspect="1"/>
          </p:cNvPicPr>
          <p:nvPr/>
        </p:nvPicPr>
        <p:blipFill>
          <a:blip r:embed="rId4"/>
          <a:stretch>
            <a:fillRect/>
          </a:stretch>
        </p:blipFill>
        <p:spPr>
          <a:xfrm>
            <a:off x="3335502" y="5022850"/>
            <a:ext cx="5016500" cy="13335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E297E6-6D2B-CF44-9BC0-9CB1D2E7F135}"/>
              </a:ext>
            </a:extLst>
          </p:cNvPr>
          <p:cNvSpPr>
            <a:spLocks noGrp="1"/>
          </p:cNvSpPr>
          <p:nvPr>
            <p:ph type="title"/>
          </p:nvPr>
        </p:nvSpPr>
        <p:spPr/>
        <p:txBody>
          <a:bodyPr/>
          <a:lstStyle/>
          <a:p>
            <a:r>
              <a:rPr kumimoji="1" lang="en-US" altLang="zh-TW" dirty="0"/>
              <a:t>Outline</a:t>
            </a:r>
            <a:endParaRPr kumimoji="1" lang="zh-TW" altLang="en-US" dirty="0"/>
          </a:p>
        </p:txBody>
      </p:sp>
      <p:pic>
        <p:nvPicPr>
          <p:cNvPr id="5" name="圖片 4">
            <a:extLst>
              <a:ext uri="{FF2B5EF4-FFF2-40B4-BE49-F238E27FC236}">
                <a16:creationId xmlns:a16="http://schemas.microsoft.com/office/drawing/2014/main" id="{D26D70E9-C9F7-844C-8172-086A6CA5F341}"/>
              </a:ext>
            </a:extLst>
          </p:cNvPr>
          <p:cNvPicPr>
            <a:picLocks noChangeAspect="1"/>
          </p:cNvPicPr>
          <p:nvPr/>
        </p:nvPicPr>
        <p:blipFill>
          <a:blip r:embed="rId2"/>
          <a:stretch>
            <a:fillRect/>
          </a:stretch>
        </p:blipFill>
        <p:spPr>
          <a:xfrm>
            <a:off x="247650" y="2159000"/>
            <a:ext cx="11696700" cy="2540000"/>
          </a:xfrm>
          <a:prstGeom prst="rect">
            <a:avLst/>
          </a:prstGeom>
        </p:spPr>
      </p:pic>
    </p:spTree>
    <p:extLst>
      <p:ext uri="{BB962C8B-B14F-4D97-AF65-F5344CB8AC3E}">
        <p14:creationId xmlns:p14="http://schemas.microsoft.com/office/powerpoint/2010/main" val="2690325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Loading Saved Model to Predict</a:t>
            </a:r>
            <a:endParaRPr/>
          </a:p>
        </p:txBody>
      </p:sp>
      <p:sp>
        <p:nvSpPr>
          <p:cNvPr id="506" name="Google Shape;506;p67"/>
          <p:cNvSpPr txBox="1">
            <a:spLocks noGrp="1"/>
          </p:cNvSpPr>
          <p:nvPr>
            <p:ph type="body" idx="1"/>
          </p:nvPr>
        </p:nvSpPr>
        <p:spPr>
          <a:xfrm>
            <a:off x="838200" y="1825625"/>
            <a:ext cx="10515600" cy="5381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can load the local model with simple steps:</a:t>
            </a:r>
            <a:endParaRPr/>
          </a:p>
        </p:txBody>
      </p:sp>
      <p:sp>
        <p:nvSpPr>
          <p:cNvPr id="507" name="Google Shape;50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
        <p:nvSpPr>
          <p:cNvPr id="509" name="Google Shape;509;p67"/>
          <p:cNvSpPr txBox="1"/>
          <p:nvPr/>
        </p:nvSpPr>
        <p:spPr>
          <a:xfrm>
            <a:off x="838200" y="4412179"/>
            <a:ext cx="10515600" cy="53819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After loaded, this model can be used to do prediction.</a:t>
            </a:r>
            <a:endParaRPr sz="2800" b="0" i="0" u="none" strike="noStrike" cap="none" dirty="0">
              <a:solidFill>
                <a:schemeClr val="dk1"/>
              </a:solidFill>
              <a:latin typeface="Times New Roman"/>
              <a:ea typeface="Times New Roman"/>
              <a:cs typeface="Times New Roman"/>
              <a:sym typeface="Times New Roman"/>
            </a:endParaRPr>
          </a:p>
        </p:txBody>
      </p:sp>
      <p:pic>
        <p:nvPicPr>
          <p:cNvPr id="3" name="圖片 2">
            <a:extLst>
              <a:ext uri="{FF2B5EF4-FFF2-40B4-BE49-F238E27FC236}">
                <a16:creationId xmlns:a16="http://schemas.microsoft.com/office/drawing/2014/main" id="{1223A6DB-2C24-384B-A18E-3D5EF44F16D4}"/>
              </a:ext>
            </a:extLst>
          </p:cNvPr>
          <p:cNvPicPr>
            <a:picLocks noChangeAspect="1"/>
          </p:cNvPicPr>
          <p:nvPr/>
        </p:nvPicPr>
        <p:blipFill>
          <a:blip r:embed="rId3"/>
          <a:stretch>
            <a:fillRect/>
          </a:stretch>
        </p:blipFill>
        <p:spPr>
          <a:xfrm>
            <a:off x="1828800" y="2774496"/>
            <a:ext cx="8534400" cy="13081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dirty="0"/>
              <a:t>Pre-processing</a:t>
            </a:r>
            <a:endParaRPr dirty="0"/>
          </a:p>
        </p:txBody>
      </p:sp>
      <p:sp>
        <p:nvSpPr>
          <p:cNvPr id="515" name="Google Shape;515;p68"/>
          <p:cNvSpPr txBox="1">
            <a:spLocks noGrp="1"/>
          </p:cNvSpPr>
          <p:nvPr>
            <p:ph type="body" idx="1"/>
          </p:nvPr>
        </p:nvSpPr>
        <p:spPr>
          <a:xfrm>
            <a:off x="838200" y="1825625"/>
            <a:ext cx="10515600" cy="14525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should do the same steps to the data we intended to predict as the training data.</a:t>
            </a:r>
            <a:endParaRPr/>
          </a:p>
          <a:p>
            <a:pPr marL="228600" lvl="0" indent="-228600" algn="l" rtl="0">
              <a:lnSpc>
                <a:spcPct val="90000"/>
              </a:lnSpc>
              <a:spcBef>
                <a:spcPts val="1000"/>
              </a:spcBef>
              <a:spcAft>
                <a:spcPts val="0"/>
              </a:spcAft>
              <a:buClr>
                <a:schemeClr val="dk1"/>
              </a:buClr>
              <a:buSzPts val="2800"/>
              <a:buChar char="•"/>
            </a:pPr>
            <a:r>
              <a:rPr lang="en-US"/>
              <a:t>Just do that quickly.</a:t>
            </a:r>
            <a:endParaRPr/>
          </a:p>
        </p:txBody>
      </p:sp>
      <p:sp>
        <p:nvSpPr>
          <p:cNvPr id="516" name="Google Shape;51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97</a:t>
            </a:fld>
            <a:endParaRPr/>
          </a:p>
        </p:txBody>
      </p:sp>
      <p:pic>
        <p:nvPicPr>
          <p:cNvPr id="4" name="圖片 3">
            <a:extLst>
              <a:ext uri="{FF2B5EF4-FFF2-40B4-BE49-F238E27FC236}">
                <a16:creationId xmlns:a16="http://schemas.microsoft.com/office/drawing/2014/main" id="{01A14DAC-16C1-8E47-8101-B0F4BE3B82AC}"/>
              </a:ext>
            </a:extLst>
          </p:cNvPr>
          <p:cNvPicPr>
            <a:picLocks noChangeAspect="1"/>
          </p:cNvPicPr>
          <p:nvPr/>
        </p:nvPicPr>
        <p:blipFill>
          <a:blip r:embed="rId3"/>
          <a:stretch>
            <a:fillRect/>
          </a:stretch>
        </p:blipFill>
        <p:spPr>
          <a:xfrm>
            <a:off x="0" y="3278221"/>
            <a:ext cx="12192000" cy="1272021"/>
          </a:xfrm>
          <a:prstGeom prst="rect">
            <a:avLst/>
          </a:prstGeom>
        </p:spPr>
      </p:pic>
      <p:pic>
        <p:nvPicPr>
          <p:cNvPr id="5" name="圖片 4">
            <a:extLst>
              <a:ext uri="{FF2B5EF4-FFF2-40B4-BE49-F238E27FC236}">
                <a16:creationId xmlns:a16="http://schemas.microsoft.com/office/drawing/2014/main" id="{8B2CF020-3CA2-A547-8C50-0E53C9290C35}"/>
              </a:ext>
            </a:extLst>
          </p:cNvPr>
          <p:cNvPicPr>
            <a:picLocks noChangeAspect="1"/>
          </p:cNvPicPr>
          <p:nvPr/>
        </p:nvPicPr>
        <p:blipFill>
          <a:blip r:embed="rId4"/>
          <a:stretch>
            <a:fillRect/>
          </a:stretch>
        </p:blipFill>
        <p:spPr>
          <a:xfrm>
            <a:off x="1797050" y="4550242"/>
            <a:ext cx="8597900" cy="23114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r>
              <a:rPr lang="en-US" altLang="zh-TW" dirty="0"/>
              <a:t>Pre-processing </a:t>
            </a:r>
            <a:r>
              <a:rPr lang="en-US" dirty="0"/>
              <a:t>(Cont’d)</a:t>
            </a:r>
            <a:endParaRPr dirty="0"/>
          </a:p>
        </p:txBody>
      </p:sp>
      <p:sp>
        <p:nvSpPr>
          <p:cNvPr id="524" name="Google Shape;52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526" name="Google Shape;526;p69"/>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Keep doing the pre-processing of our data.</a:t>
            </a:r>
            <a:endParaRPr/>
          </a:p>
          <a:p>
            <a:pPr marL="228600" lvl="0" indent="-50800" algn="l" rtl="0">
              <a:lnSpc>
                <a:spcPct val="90000"/>
              </a:lnSpc>
              <a:spcBef>
                <a:spcPts val="1000"/>
              </a:spcBef>
              <a:spcAft>
                <a:spcPts val="0"/>
              </a:spcAft>
              <a:buClr>
                <a:schemeClr val="dk1"/>
              </a:buClr>
              <a:buSzPts val="2800"/>
              <a:buNone/>
            </a:pPr>
            <a:endParaRPr/>
          </a:p>
        </p:txBody>
      </p:sp>
      <p:pic>
        <p:nvPicPr>
          <p:cNvPr id="3" name="圖片 2">
            <a:extLst>
              <a:ext uri="{FF2B5EF4-FFF2-40B4-BE49-F238E27FC236}">
                <a16:creationId xmlns:a16="http://schemas.microsoft.com/office/drawing/2014/main" id="{216D062E-606A-2440-916E-FF720DE0B548}"/>
              </a:ext>
            </a:extLst>
          </p:cNvPr>
          <p:cNvPicPr>
            <a:picLocks noChangeAspect="1"/>
          </p:cNvPicPr>
          <p:nvPr/>
        </p:nvPicPr>
        <p:blipFill>
          <a:blip r:embed="rId3"/>
          <a:stretch>
            <a:fillRect/>
          </a:stretch>
        </p:blipFill>
        <p:spPr>
          <a:xfrm>
            <a:off x="0" y="3429000"/>
            <a:ext cx="12192000" cy="119794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Prediction </a:t>
            </a:r>
            <a:endParaRPr/>
          </a:p>
        </p:txBody>
      </p:sp>
      <p:sp>
        <p:nvSpPr>
          <p:cNvPr id="532" name="Google Shape;532;p70"/>
          <p:cNvSpPr txBox="1">
            <a:spLocks noGrp="1"/>
          </p:cNvSpPr>
          <p:nvPr>
            <p:ph type="body" idx="1"/>
          </p:nvPr>
        </p:nvSpPr>
        <p:spPr>
          <a:xfrm>
            <a:off x="838200" y="1825625"/>
            <a:ext cx="10515600" cy="5547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You can do the prediction with:</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533" name="Google Shape;53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sp>
        <p:nvSpPr>
          <p:cNvPr id="535" name="Google Shape;535;p70"/>
          <p:cNvSpPr txBox="1"/>
          <p:nvPr/>
        </p:nvSpPr>
        <p:spPr>
          <a:xfrm>
            <a:off x="838200" y="4711349"/>
            <a:ext cx="10515600" cy="55471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Times New Roman"/>
                <a:ea typeface="Times New Roman"/>
                <a:cs typeface="Times New Roman"/>
                <a:sym typeface="Times New Roman"/>
              </a:rPr>
              <a:t>You can try to load other models we saved to see the results.</a:t>
            </a:r>
            <a:endParaRPr sz="1400" b="0" i="0" u="none" strike="noStrike" cap="none" dirty="0">
              <a:solidFill>
                <a:srgbClr val="000000"/>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3" name="圖片 2">
            <a:extLst>
              <a:ext uri="{FF2B5EF4-FFF2-40B4-BE49-F238E27FC236}">
                <a16:creationId xmlns:a16="http://schemas.microsoft.com/office/drawing/2014/main" id="{2BFDE0AC-39F2-904A-91ED-8A78661E1ADB}"/>
              </a:ext>
            </a:extLst>
          </p:cNvPr>
          <p:cNvPicPr>
            <a:picLocks noChangeAspect="1"/>
          </p:cNvPicPr>
          <p:nvPr/>
        </p:nvPicPr>
        <p:blipFill>
          <a:blip r:embed="rId3"/>
          <a:stretch>
            <a:fillRect/>
          </a:stretch>
        </p:blipFill>
        <p:spPr>
          <a:xfrm>
            <a:off x="3841750" y="2515280"/>
            <a:ext cx="4508500" cy="179070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13796</TotalTime>
  <Words>4203</Words>
  <Application>Microsoft Macintosh PowerPoint</Application>
  <PresentationFormat>寬螢幕</PresentationFormat>
  <Paragraphs>498</Paragraphs>
  <Slides>103</Slides>
  <Notes>77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103</vt:i4>
      </vt:variant>
    </vt:vector>
  </HeadingPairs>
  <TitlesOfParts>
    <vt:vector size="108" baseType="lpstr">
      <vt:lpstr>新細明體</vt:lpstr>
      <vt:lpstr>Arial</vt:lpstr>
      <vt:lpstr>Calibri</vt:lpstr>
      <vt:lpstr>Times New Roman</vt:lpstr>
      <vt:lpstr>Office 佈景主題</vt:lpstr>
      <vt:lpstr>PowerPoint 簡報</vt:lpstr>
      <vt:lpstr>Agenda</vt:lpstr>
      <vt:lpstr>Agenda</vt:lpstr>
      <vt:lpstr>Machine Learning &amp; Deep Learning</vt:lpstr>
      <vt:lpstr>Machine Learning &amp; Deep Learning (Cont’d)</vt:lpstr>
      <vt:lpstr>Deep Learning Model</vt:lpstr>
      <vt:lpstr>NLP</vt:lpstr>
      <vt:lpstr>Supervised Learning</vt:lpstr>
      <vt:lpstr>TensorFlow vs. Keras</vt:lpstr>
      <vt:lpstr>Google Colab</vt:lpstr>
      <vt:lpstr>Connect Colab into Google Drive</vt:lpstr>
      <vt:lpstr>Connect Colab into Google Drive (Cont’d )</vt:lpstr>
      <vt:lpstr>Connect Colab into Google Drive (Cont’d )</vt:lpstr>
      <vt:lpstr>Colab UI</vt:lpstr>
      <vt:lpstr>Change to Use GPU</vt:lpstr>
      <vt:lpstr>Open Cats and Corgis Mode</vt:lpstr>
      <vt:lpstr>Open Cats and Corgis Mode (Cont’d)</vt:lpstr>
      <vt:lpstr>Tensor Flow Dataset (TFDS)</vt:lpstr>
      <vt:lpstr>Import Packages</vt:lpstr>
      <vt:lpstr>TFDS (Cont’d)</vt:lpstr>
      <vt:lpstr>Sarcasm Detection</vt:lpstr>
      <vt:lpstr>Outline</vt:lpstr>
      <vt:lpstr>Tokenization</vt:lpstr>
      <vt:lpstr>Tokenization (Cont’d)</vt:lpstr>
      <vt:lpstr>Texts to Sequences</vt:lpstr>
      <vt:lpstr>Out of Vocabulary (OOV)</vt:lpstr>
      <vt:lpstr>Get Texts from TensorFlow</vt:lpstr>
      <vt:lpstr>Get Texts from TensorFlow (Cont’d)</vt:lpstr>
      <vt:lpstr>Parameters Declaration</vt:lpstr>
      <vt:lpstr>Sarcasm Dataset</vt:lpstr>
      <vt:lpstr>Sarcasm Dataset (Cont’d)</vt:lpstr>
      <vt:lpstr>Upload File to Colab</vt:lpstr>
      <vt:lpstr>Load Data from Json File</vt:lpstr>
      <vt:lpstr>Load Data from CSV File</vt:lpstr>
      <vt:lpstr>Amounts of Data</vt:lpstr>
      <vt:lpstr>Split Dataset into Training and Testing</vt:lpstr>
      <vt:lpstr>Tokenizing the Data</vt:lpstr>
      <vt:lpstr>Pad Sequences</vt:lpstr>
      <vt:lpstr>Turn the Data into Numpy Array</vt:lpstr>
      <vt:lpstr>Outline</vt:lpstr>
      <vt:lpstr>Embedding</vt:lpstr>
      <vt:lpstr>Embedding (Cont’d)</vt:lpstr>
      <vt:lpstr>Embedding (Cont’d)</vt:lpstr>
      <vt:lpstr>Building the Model</vt:lpstr>
      <vt:lpstr>Training the Model</vt:lpstr>
      <vt:lpstr>Plotting the Results</vt:lpstr>
      <vt:lpstr>Saving the Model</vt:lpstr>
      <vt:lpstr>Outline</vt:lpstr>
      <vt:lpstr>Before Model Improving</vt:lpstr>
      <vt:lpstr>Overfitting</vt:lpstr>
      <vt:lpstr>Underfitting</vt:lpstr>
      <vt:lpstr>Improving our model</vt:lpstr>
      <vt:lpstr>Improving Model</vt:lpstr>
      <vt:lpstr>Building the Model </vt:lpstr>
      <vt:lpstr>Improving the Epochs</vt:lpstr>
      <vt:lpstr>Plotting the Results</vt:lpstr>
      <vt:lpstr>Saving the Model</vt:lpstr>
      <vt:lpstr>Next Steps</vt:lpstr>
      <vt:lpstr>Improving Model</vt:lpstr>
      <vt:lpstr>Training with More Hidden Layers</vt:lpstr>
      <vt:lpstr>Training with More Hidden Layers (Cont’d)</vt:lpstr>
      <vt:lpstr>Plotting the Result</vt:lpstr>
      <vt:lpstr>Saving the Model</vt:lpstr>
      <vt:lpstr>Improving Model</vt:lpstr>
      <vt:lpstr>RNN</vt:lpstr>
      <vt:lpstr>Long Short Term Memory</vt:lpstr>
      <vt:lpstr>Training Model with LSTM</vt:lpstr>
      <vt:lpstr>Training Model with LSTM</vt:lpstr>
      <vt:lpstr>Plotting the Results</vt:lpstr>
      <vt:lpstr>Saving the Model</vt:lpstr>
      <vt:lpstr>Improving Model</vt:lpstr>
      <vt:lpstr>Training with More data</vt:lpstr>
      <vt:lpstr>Downloading GloVe Dataset</vt:lpstr>
      <vt:lpstr>Unzipping the Dataset</vt:lpstr>
      <vt:lpstr>Loading the Data</vt:lpstr>
      <vt:lpstr>Try to Print the Coefficients</vt:lpstr>
      <vt:lpstr>Filter the Data</vt:lpstr>
      <vt:lpstr>Preparing the Model</vt:lpstr>
      <vt:lpstr>Training the Model</vt:lpstr>
      <vt:lpstr>Plotting the Results</vt:lpstr>
      <vt:lpstr>Saving the Model</vt:lpstr>
      <vt:lpstr>Improving Model</vt:lpstr>
      <vt:lpstr>Optimizer</vt:lpstr>
      <vt:lpstr>Optimizer (Cont’d)</vt:lpstr>
      <vt:lpstr>Optimizer (Cont’d)</vt:lpstr>
      <vt:lpstr>Learning Rate</vt:lpstr>
      <vt:lpstr>Results of 30 Epochs</vt:lpstr>
      <vt:lpstr>Results of 50 Epochs</vt:lpstr>
      <vt:lpstr>Results of 70 Epochs</vt:lpstr>
      <vt:lpstr>Train the Model</vt:lpstr>
      <vt:lpstr>Plotting the Results.</vt:lpstr>
      <vt:lpstr>Saving the Model</vt:lpstr>
      <vt:lpstr>Outline</vt:lpstr>
      <vt:lpstr>Save the Model</vt:lpstr>
      <vt:lpstr>Outline</vt:lpstr>
      <vt:lpstr>Loading Saved Model to Predict</vt:lpstr>
      <vt:lpstr>Pre-processing</vt:lpstr>
      <vt:lpstr>Pre-processing (Cont’d)</vt:lpstr>
      <vt:lpstr>Prediction </vt:lpstr>
      <vt:lpstr>Exercise</vt:lpstr>
      <vt:lpstr>Downloading the Notebook</vt:lpstr>
      <vt:lpstr>Sending Your Works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有騰 梁</cp:lastModifiedBy>
  <cp:revision>129</cp:revision>
  <dcterms:modified xsi:type="dcterms:W3CDTF">2022-07-31T10:17:44Z</dcterms:modified>
</cp:coreProperties>
</file>